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27"/>
  </p:notesMasterIdLst>
  <p:sldIdLst>
    <p:sldId id="256" r:id="rId3"/>
    <p:sldId id="372" r:id="rId4"/>
    <p:sldId id="373" r:id="rId5"/>
    <p:sldId id="374" r:id="rId6"/>
    <p:sldId id="375" r:id="rId7"/>
    <p:sldId id="377" r:id="rId8"/>
    <p:sldId id="378" r:id="rId9"/>
    <p:sldId id="379" r:id="rId10"/>
    <p:sldId id="352" r:id="rId11"/>
    <p:sldId id="365" r:id="rId12"/>
    <p:sldId id="366" r:id="rId13"/>
    <p:sldId id="370" r:id="rId14"/>
    <p:sldId id="380" r:id="rId15"/>
    <p:sldId id="381" r:id="rId16"/>
    <p:sldId id="382" r:id="rId17"/>
    <p:sldId id="326" r:id="rId18"/>
    <p:sldId id="383" r:id="rId19"/>
    <p:sldId id="293" r:id="rId20"/>
    <p:sldId id="363" r:id="rId21"/>
    <p:sldId id="307" r:id="rId22"/>
    <p:sldId id="291" r:id="rId23"/>
    <p:sldId id="309" r:id="rId24"/>
    <p:sldId id="297" r:id="rId25"/>
    <p:sldId id="310" r:id="rId2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3" autoAdjust="0"/>
    <p:restoredTop sz="94673" autoAdjust="0"/>
  </p:normalViewPr>
  <p:slideViewPr>
    <p:cSldViewPr>
      <p:cViewPr varScale="1">
        <p:scale>
          <a:sx n="94" d="100"/>
          <a:sy n="94" d="100"/>
        </p:scale>
        <p:origin x="-7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EAB5151D-A3F7-4759-8D8C-ECF3506024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7F420-E72A-4DE3-A4D9-0E89F9D2B67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89D4-37A4-4CCE-A8B6-618CA75B19B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7288"/>
            <a:fld id="{7F32C1E4-81AD-4289-B3E5-B15019730E2B}" type="slidenum">
              <a:rPr lang="en-US" smtClean="0">
                <a:latin typeface="Times"/>
              </a:rPr>
              <a:pPr defTabSz="967288"/>
              <a:t>18</a:t>
            </a:fld>
            <a:endParaRPr lang="en-US" dirty="0" smtClean="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A444-4C0C-4B04-832B-2C536AC84C0B}" type="datetimeFigureOut">
              <a:rPr lang="en-US" smtClean="0"/>
              <a:pPr/>
              <a:t>5/26/2011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3977-BB9F-4382-A3AC-0C5E01717F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4D9D352-1AFD-4196-9AF5-5A8BF9792EE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5/26/2011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4EE8E4F-F248-48F7-851E-7C46959B2A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3429001"/>
            <a:ext cx="5410200" cy="288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400" dirty="0" smtClean="0">
                <a:latin typeface="Arial" charset="0"/>
              </a:rPr>
              <a:t>Front-end and Trigger Hardware Descriptions </a:t>
            </a:r>
            <a:endParaRPr lang="en-US" sz="1400" dirty="0">
              <a:latin typeface="Arial" charset="0"/>
            </a:endParaRPr>
          </a:p>
          <a:p>
            <a:pPr marL="1371600" lvl="2" indent="-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dirty="0" smtClean="0">
                <a:latin typeface="Arial" charset="0"/>
              </a:rPr>
              <a:t>Present hardware status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dirty="0" smtClean="0">
                <a:latin typeface="Arial" charset="0"/>
              </a:rPr>
              <a:t>Pipeline Trigger System  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dirty="0" smtClean="0">
                <a:latin typeface="Arial" charset="0"/>
              </a:rPr>
              <a:t>Past and Near Future Implementation plans</a:t>
            </a:r>
          </a:p>
          <a:p>
            <a:pPr marL="1828800" lvl="3" indent="-457200">
              <a:lnSpc>
                <a:spcPct val="90000"/>
              </a:lnSpc>
            </a:pPr>
            <a:endParaRPr lang="en-US" sz="1400" dirty="0" smtClean="0">
              <a:latin typeface="Arial" charset="0"/>
            </a:endParaRP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400" dirty="0" smtClean="0">
                <a:latin typeface="Arial" charset="0"/>
              </a:rPr>
              <a:t>Schedule 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dirty="0" smtClean="0">
                <a:latin typeface="Arial" charset="0"/>
              </a:rPr>
              <a:t>Requirement definitions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dirty="0" smtClean="0">
                <a:latin typeface="Arial" charset="0"/>
              </a:rPr>
              <a:t>Update firmware for new requirements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dirty="0" smtClean="0">
                <a:latin typeface="Arial" charset="0"/>
              </a:rPr>
              <a:t>Testing and commissioning 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endParaRPr lang="en-US" sz="1400" dirty="0" smtClean="0">
              <a:latin typeface="Arial" charset="0"/>
            </a:endParaRP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400" dirty="0" smtClean="0">
                <a:latin typeface="Arial" charset="0"/>
              </a:rPr>
              <a:t>Summary  </a:t>
            </a:r>
          </a:p>
          <a:p>
            <a:pPr marL="914400" lvl="1" indent="-457200">
              <a:lnSpc>
                <a:spcPct val="95000"/>
              </a:lnSpc>
            </a:pPr>
            <a:r>
              <a:rPr lang="en-US" sz="2000" dirty="0">
                <a:latin typeface="Arial" charset="0"/>
              </a:rPr>
              <a:t>	</a:t>
            </a:r>
            <a:r>
              <a:rPr lang="en-US" sz="2400" dirty="0">
                <a:latin typeface="Arial" charset="0"/>
              </a:rPr>
              <a:t>	   	     </a:t>
            </a:r>
          </a:p>
          <a:p>
            <a:pPr marL="457200" indent="-457200"/>
            <a:endParaRPr lang="en-US" sz="2000" dirty="0">
              <a:latin typeface="Arial" charset="0"/>
            </a:endParaRPr>
          </a:p>
        </p:txBody>
      </p:sp>
      <p:pic>
        <p:nvPicPr>
          <p:cNvPr id="4" name="Picture 3" descr="Trigger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4191000"/>
            <a:ext cx="1600200" cy="1830532"/>
          </a:xfrm>
          <a:prstGeom prst="rect">
            <a:avLst/>
          </a:prstGeom>
        </p:spPr>
      </p:pic>
      <p:pic>
        <p:nvPicPr>
          <p:cNvPr id="5" name="Picture 4" descr="HPSgu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288" y="648346"/>
            <a:ext cx="4252913" cy="685800"/>
          </a:xfrm>
          <a:prstGeom prst="rect">
            <a:avLst/>
          </a:prstGeom>
        </p:spPr>
      </p:pic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676400" y="685800"/>
            <a:ext cx="5486400" cy="24006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</a:rPr>
              <a:t>JLAB Front-end and Trigger Electronics </a:t>
            </a:r>
          </a:p>
          <a:p>
            <a:pPr algn="ctr"/>
            <a:endParaRPr lang="en-US" sz="1200" dirty="0" smtClean="0">
              <a:latin typeface="Arial" charset="0"/>
            </a:endParaRPr>
          </a:p>
          <a:p>
            <a:pPr algn="ctr"/>
            <a:endParaRPr lang="en-US" sz="1200" dirty="0" smtClean="0">
              <a:latin typeface="Arial" charset="0"/>
            </a:endParaRPr>
          </a:p>
          <a:p>
            <a:pPr algn="ctr"/>
            <a:r>
              <a:rPr lang="en-US" sz="1800" dirty="0" smtClean="0">
                <a:latin typeface="Arial" charset="0"/>
              </a:rPr>
              <a:t>Heavy Photon Search</a:t>
            </a:r>
          </a:p>
          <a:p>
            <a:pPr algn="ctr"/>
            <a:r>
              <a:rPr lang="en-US" sz="1800" dirty="0" smtClean="0">
                <a:latin typeface="Arial" charset="0"/>
              </a:rPr>
              <a:t>Collaboration Meeting</a:t>
            </a:r>
          </a:p>
          <a:p>
            <a:pPr algn="ctr"/>
            <a:endParaRPr lang="en-US" sz="1800" dirty="0" smtClean="0">
              <a:latin typeface="Arial" charset="0"/>
            </a:endParaRPr>
          </a:p>
          <a:p>
            <a:pPr algn="ctr"/>
            <a:r>
              <a:rPr lang="en-US" sz="1800" dirty="0" smtClean="0">
                <a:latin typeface="Arial" charset="0"/>
              </a:rPr>
              <a:t>26 May 2011</a:t>
            </a:r>
            <a:endParaRPr lang="en-US" sz="1800" dirty="0">
              <a:latin typeface="Arial" charset="0"/>
            </a:endParaRPr>
          </a:p>
          <a:p>
            <a:pPr algn="ctr"/>
            <a:endParaRPr lang="en-US" sz="1800" dirty="0">
              <a:latin typeface="Arial" charset="0"/>
            </a:endParaRPr>
          </a:p>
          <a:p>
            <a:pPr algn="ctr"/>
            <a:r>
              <a:rPr lang="en-US" sz="1600" dirty="0" smtClean="0">
                <a:latin typeface="Arial" charset="0"/>
              </a:rPr>
              <a:t>R</a:t>
            </a:r>
            <a:r>
              <a:rPr lang="en-US" sz="1600" dirty="0">
                <a:latin typeface="Arial" charset="0"/>
              </a:rPr>
              <a:t>. Chris </a:t>
            </a:r>
            <a:r>
              <a:rPr lang="en-US" sz="1600" dirty="0" smtClean="0">
                <a:latin typeface="Arial" charset="0"/>
              </a:rPr>
              <a:t>Cuevas</a:t>
            </a:r>
            <a:endParaRPr lang="en-US" sz="1600" dirty="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tectorIndex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49149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67418" y="152400"/>
            <a:ext cx="7009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JLab Hall B 6 GeV DVCS Trigger Implementation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301792" y="152400"/>
            <a:ext cx="6687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ctr"/>
            <a:r>
              <a:rPr lang="en-US" dirty="0" smtClean="0"/>
              <a:t>B. Raydo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838200"/>
            <a:ext cx="393870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424 channel Inner Calorimeter with APD readout</a:t>
            </a:r>
          </a:p>
          <a:p>
            <a:pPr>
              <a:buFont typeface="Arial" pitchFamily="34" charset="0"/>
              <a:buChar char="•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APD amplified signal is split to drive Discriminator, and QADC</a:t>
            </a:r>
          </a:p>
          <a:p>
            <a:pPr>
              <a:buFont typeface="Arial" pitchFamily="34" charset="0"/>
              <a:buChar char="•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Dual Discriminator output to drive TDC and CAEN 1495 logic modules</a:t>
            </a:r>
          </a:p>
          <a:p>
            <a:pPr>
              <a:buFont typeface="Arial" pitchFamily="34" charset="0"/>
              <a:buChar char="•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Discriminator pulse widths are 40ns</a:t>
            </a:r>
          </a:p>
          <a:p>
            <a:pPr>
              <a:buFont typeface="Arial" pitchFamily="34" charset="0"/>
              <a:buChar char="•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CAEN 1495 used for each quadrant trigger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and for combining the quadrants to form the final trigger.</a:t>
            </a:r>
          </a:p>
          <a:p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CAEN 1495 boards run as 5ns state machines, and sample 424 discriminated signals every 15ns to determine hit crystals</a:t>
            </a:r>
          </a:p>
          <a:p>
            <a:pPr>
              <a:buFont typeface="Arial" pitchFamily="34" charset="0"/>
              <a:buChar char="•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Signals that pass Threshold are used in Quadrant Cluster Detection Algorithm to locate hits on a 3 x 3 window for all adjacent crystals</a:t>
            </a:r>
          </a:p>
          <a:p>
            <a:pPr>
              <a:buFont typeface="Arial" pitchFamily="34" charset="0"/>
              <a:buChar char="•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Final CAEN 1495 combines Quadrant information and compares against a programmable cluster count threshold to determine final trigger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5867400"/>
            <a:ext cx="1025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Beam View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763000" y="60960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10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4583319" cy="394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067418" y="152400"/>
            <a:ext cx="7009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JLab Hall B 6 GeV DVCS Trigger Implementation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301792" y="152400"/>
            <a:ext cx="6687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ctr"/>
            <a:r>
              <a:rPr lang="en-US" dirty="0" smtClean="0"/>
              <a:t>B. Raydo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5105400"/>
            <a:ext cx="2549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DVCS Cluster Finding Display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838200"/>
            <a:ext cx="39387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Very successful operation of new trigger algorithm based on commercial discriminators and logic boards.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FPGA firmware developed on CAEN 1495 format and quadrant plus main trigger algorithms met specified cluster algorithm requirements.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Single threshold energy resolution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Programmable trigger on 1-31 detected clusters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Programmable cluster definitions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Programmable Mask for channel inputs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Fast (5ns) logic with total trigger transition delay &lt;70ns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3000" y="6096000"/>
            <a:ext cx="330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11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513" y="1976438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575" y="3089275"/>
            <a:ext cx="12954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8825" y="2674938"/>
            <a:ext cx="3733800" cy="987425"/>
          </a:xfrm>
          <a:prstGeom prst="rect">
            <a:avLst/>
          </a:prstGeom>
          <a:noFill/>
          <a:ln w="9525">
            <a:solidFill>
              <a:schemeClr val="dk1">
                <a:shade val="95000"/>
                <a:satMod val="105000"/>
              </a:schemeClr>
            </a:solidFill>
            <a:miter lim="800000"/>
            <a:headEnd/>
            <a:tailEnd/>
          </a:ln>
        </p:spPr>
      </p:pic>
      <p:sp>
        <p:nvSpPr>
          <p:cNvPr id="7" name="Right Brace 6"/>
          <p:cNvSpPr/>
          <p:nvPr/>
        </p:nvSpPr>
        <p:spPr>
          <a:xfrm rot="16200000">
            <a:off x="4251325" y="1951038"/>
            <a:ext cx="304800" cy="990600"/>
          </a:xfrm>
          <a:prstGeom prst="rightBrac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 rot="16200000">
            <a:off x="5584825" y="1989138"/>
            <a:ext cx="304800" cy="914400"/>
          </a:xfrm>
          <a:prstGeom prst="rightBrac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3742532" y="3855244"/>
            <a:ext cx="3810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1"/>
          </p:cNvCxnSpPr>
          <p:nvPr/>
        </p:nvCxnSpPr>
        <p:spPr>
          <a:xfrm rot="5400000" flipH="1" flipV="1">
            <a:off x="6060281" y="1969294"/>
            <a:ext cx="1588" cy="647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95788" y="2065338"/>
            <a:ext cx="1982787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5090319" y="3855244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389688" y="1912938"/>
            <a:ext cx="152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b="1" dirty="0">
                <a:solidFill>
                  <a:schemeClr val="tx1"/>
                </a:solidFill>
              </a:rPr>
              <a:t>Energy &amp; Time Algorithms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913688" y="2176463"/>
            <a:ext cx="6096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288631" y="2180432"/>
            <a:ext cx="23018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17" name="TextBox 34"/>
          <p:cNvSpPr txBox="1">
            <a:spLocks noChangeArrowheads="1"/>
          </p:cNvSpPr>
          <p:nvPr/>
        </p:nvSpPr>
        <p:spPr bwMode="auto">
          <a:xfrm>
            <a:off x="3527425" y="2141538"/>
            <a:ext cx="83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b="1" dirty="0"/>
              <a:t>Event #1</a:t>
            </a:r>
          </a:p>
        </p:txBody>
      </p:sp>
      <p:sp>
        <p:nvSpPr>
          <p:cNvPr id="21518" name="TextBox 35"/>
          <p:cNvSpPr txBox="1">
            <a:spLocks noChangeArrowheads="1"/>
          </p:cNvSpPr>
          <p:nvPr/>
        </p:nvSpPr>
        <p:spPr bwMode="auto">
          <a:xfrm>
            <a:off x="5040313" y="2135188"/>
            <a:ext cx="83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b="1" dirty="0"/>
              <a:t>Event #2</a:t>
            </a:r>
          </a:p>
        </p:txBody>
      </p:sp>
      <p:sp>
        <p:nvSpPr>
          <p:cNvPr id="21519" name="TextBox 38"/>
          <p:cNvSpPr txBox="1">
            <a:spLocks noChangeArrowheads="1"/>
          </p:cNvSpPr>
          <p:nvPr/>
        </p:nvSpPr>
        <p:spPr bwMode="auto">
          <a:xfrm>
            <a:off x="7929563" y="1844675"/>
            <a:ext cx="10239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 dirty="0"/>
              <a:t>Readout</a:t>
            </a:r>
          </a:p>
        </p:txBody>
      </p:sp>
      <p:sp>
        <p:nvSpPr>
          <p:cNvPr id="40" name="Pentagon 39"/>
          <p:cNvSpPr/>
          <p:nvPr/>
        </p:nvSpPr>
        <p:spPr>
          <a:xfrm flipH="1">
            <a:off x="1270000" y="2868613"/>
            <a:ext cx="838200" cy="406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1400" b="1" dirty="0">
                <a:solidFill>
                  <a:schemeClr val="tx1"/>
                </a:solidFill>
              </a:rPr>
              <a:t>FADC</a:t>
            </a:r>
          </a:p>
        </p:txBody>
      </p:sp>
      <p:sp>
        <p:nvSpPr>
          <p:cNvPr id="21521" name="TextBox 56"/>
          <p:cNvSpPr txBox="1">
            <a:spLocks noChangeArrowheads="1"/>
          </p:cNvSpPr>
          <p:nvPr/>
        </p:nvSpPr>
        <p:spPr bwMode="auto">
          <a:xfrm>
            <a:off x="3017838" y="3770313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b="1" dirty="0"/>
              <a:t>Trigger #1</a:t>
            </a:r>
          </a:p>
        </p:txBody>
      </p:sp>
      <p:sp>
        <p:nvSpPr>
          <p:cNvPr id="21522" name="TextBox 57"/>
          <p:cNvSpPr txBox="1">
            <a:spLocks noChangeArrowheads="1"/>
          </p:cNvSpPr>
          <p:nvPr/>
        </p:nvSpPr>
        <p:spPr bwMode="auto">
          <a:xfrm>
            <a:off x="4365625" y="3770313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b="1" dirty="0"/>
              <a:t>Trigger #2</a:t>
            </a:r>
          </a:p>
        </p:txBody>
      </p:sp>
      <p:sp>
        <p:nvSpPr>
          <p:cNvPr id="21523" name="TextBox 58"/>
          <p:cNvSpPr txBox="1">
            <a:spLocks noChangeArrowheads="1"/>
          </p:cNvSpPr>
          <p:nvPr/>
        </p:nvSpPr>
        <p:spPr bwMode="auto">
          <a:xfrm>
            <a:off x="5661025" y="3208338"/>
            <a:ext cx="1371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 dirty="0" smtClean="0"/>
              <a:t>8</a:t>
            </a:r>
            <a:r>
              <a:rPr lang="el-GR" sz="1200" b="1" dirty="0" smtClean="0"/>
              <a:t>μ</a:t>
            </a:r>
            <a:r>
              <a:rPr lang="en-US" sz="1200" b="1" dirty="0"/>
              <a:t>s ADC Sample Pipeline</a:t>
            </a:r>
          </a:p>
        </p:txBody>
      </p:sp>
      <p:cxnSp>
        <p:nvCxnSpPr>
          <p:cNvPr id="61" name="Straight Connector 60"/>
          <p:cNvCxnSpPr/>
          <p:nvPr/>
        </p:nvCxnSpPr>
        <p:spPr>
          <a:xfrm rot="5400000">
            <a:off x="4899819" y="3283744"/>
            <a:ext cx="762000" cy="1588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3550444" y="3283744"/>
            <a:ext cx="762000" cy="1588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0" idx="1"/>
          </p:cNvCxnSpPr>
          <p:nvPr/>
        </p:nvCxnSpPr>
        <p:spPr>
          <a:xfrm>
            <a:off x="2108200" y="3071813"/>
            <a:ext cx="1133475" cy="31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389688" y="1227138"/>
            <a:ext cx="152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b="1" dirty="0">
                <a:solidFill>
                  <a:schemeClr val="tx1"/>
                </a:solidFill>
              </a:rPr>
              <a:t>Trigger Pulse</a:t>
            </a:r>
          </a:p>
          <a:p>
            <a:pPr algn="ctr" eaLnBrk="0" hangingPunct="0">
              <a:defRPr/>
            </a:pPr>
            <a:r>
              <a:rPr lang="en-US" sz="1400" b="1" dirty="0">
                <a:solidFill>
                  <a:schemeClr val="tx1"/>
                </a:solidFill>
              </a:rPr>
              <a:t>Pre-Processing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7913688" y="1490663"/>
            <a:ext cx="6096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9" name="TextBox 66"/>
          <p:cNvSpPr txBox="1">
            <a:spLocks noChangeArrowheads="1"/>
          </p:cNvSpPr>
          <p:nvPr/>
        </p:nvSpPr>
        <p:spPr bwMode="auto">
          <a:xfrm>
            <a:off x="7929563" y="901700"/>
            <a:ext cx="15890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 dirty="0"/>
              <a:t>To trigger</a:t>
            </a:r>
          </a:p>
          <a:p>
            <a:pPr eaLnBrk="0" hangingPunct="0"/>
            <a:r>
              <a:rPr lang="en-US" sz="1600" b="1" dirty="0"/>
              <a:t>logic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2901950" y="1497013"/>
            <a:ext cx="3473450" cy="15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2102644" y="2288381"/>
            <a:ext cx="1600200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5432425" y="4041775"/>
            <a:ext cx="3348038" cy="4763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3" name="TextBox 76"/>
          <p:cNvSpPr txBox="1">
            <a:spLocks noChangeArrowheads="1"/>
          </p:cNvSpPr>
          <p:nvPr/>
        </p:nvSpPr>
        <p:spPr bwMode="auto">
          <a:xfrm>
            <a:off x="7872413" y="3721100"/>
            <a:ext cx="1676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 dirty="0"/>
              <a:t>Trigger Input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3908425" y="4046538"/>
            <a:ext cx="1600200" cy="1587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5" name="Freeform 32"/>
          <p:cNvSpPr>
            <a:spLocks noChangeArrowheads="1"/>
          </p:cNvSpPr>
          <p:nvPr/>
        </p:nvSpPr>
        <p:spPr bwMode="auto">
          <a:xfrm>
            <a:off x="114300" y="3141663"/>
            <a:ext cx="1049338" cy="644525"/>
          </a:xfrm>
          <a:custGeom>
            <a:avLst/>
            <a:gdLst>
              <a:gd name="T0" fmla="*/ 0 w 1192378"/>
              <a:gd name="T1" fmla="*/ 0 h 285240"/>
              <a:gd name="T2" fmla="*/ 115800 w 1192378"/>
              <a:gd name="T3" fmla="*/ 595190 h 285240"/>
              <a:gd name="T4" fmla="*/ 273532 w 1192378"/>
              <a:gd name="T5" fmla="*/ 296886 h 285240"/>
              <a:gd name="T6" fmla="*/ 496537 w 1192378"/>
              <a:gd name="T7" fmla="*/ 73704 h 285240"/>
              <a:gd name="T8" fmla="*/ 1048628 w 1192378"/>
              <a:gd name="T9" fmla="*/ 16533 h 285240"/>
              <a:gd name="T10" fmla="*/ 1048628 w 1192378"/>
              <a:gd name="T11" fmla="*/ 16533 h 2852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92378"/>
              <a:gd name="T19" fmla="*/ 0 h 285240"/>
              <a:gd name="T20" fmla="*/ 1192378 w 1192378"/>
              <a:gd name="T21" fmla="*/ 285240 h 2852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92378" h="285240">
                <a:moveTo>
                  <a:pt x="0" y="0"/>
                </a:moveTo>
                <a:cubicBezTo>
                  <a:pt x="23774" y="128016"/>
                  <a:pt x="79836" y="241454"/>
                  <a:pt x="131674" y="263347"/>
                </a:cubicBezTo>
                <a:cubicBezTo>
                  <a:pt x="183512" y="285240"/>
                  <a:pt x="238874" y="169816"/>
                  <a:pt x="311029" y="131360"/>
                </a:cubicBezTo>
                <a:cubicBezTo>
                  <a:pt x="383184" y="92904"/>
                  <a:pt x="417713" y="53285"/>
                  <a:pt x="564604" y="32611"/>
                </a:cubicBezTo>
                <a:cubicBezTo>
                  <a:pt x="711495" y="11937"/>
                  <a:pt x="1087749" y="11531"/>
                  <a:pt x="1192378" y="7315"/>
                </a:cubicBezTo>
              </a:path>
            </a:pathLst>
          </a:cu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21536" name="TextBox 19"/>
          <p:cNvSpPr txBox="1">
            <a:spLocks noChangeArrowheads="1"/>
          </p:cNvSpPr>
          <p:nvPr/>
        </p:nvSpPr>
        <p:spPr bwMode="auto">
          <a:xfrm>
            <a:off x="-174625" y="2705100"/>
            <a:ext cx="1066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 dirty="0"/>
              <a:t>detector</a:t>
            </a:r>
          </a:p>
          <a:p>
            <a:pPr algn="ctr" eaLnBrk="0" hangingPunct="0"/>
            <a:r>
              <a:rPr lang="en-US" sz="1200" b="1" dirty="0"/>
              <a:t>signal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968375" y="3076575"/>
            <a:ext cx="303213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38" name="Title 1"/>
          <p:cNvSpPr>
            <a:spLocks noGrp="1"/>
          </p:cNvSpPr>
          <p:nvPr>
            <p:ph type="title"/>
          </p:nvPr>
        </p:nvSpPr>
        <p:spPr>
          <a:xfrm>
            <a:off x="438150" y="76200"/>
            <a:ext cx="8362950" cy="762000"/>
          </a:xfrm>
        </p:spPr>
        <p:txBody>
          <a:bodyPr/>
          <a:lstStyle/>
          <a:p>
            <a:r>
              <a:rPr lang="en-US" sz="3200" dirty="0" smtClean="0"/>
              <a:t>Flash ADC Implementation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1262063" y="1133475"/>
            <a:ext cx="6699250" cy="3055938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21540" name="TextBox 49"/>
          <p:cNvSpPr txBox="1">
            <a:spLocks noChangeArrowheads="1"/>
          </p:cNvSpPr>
          <p:nvPr/>
        </p:nvSpPr>
        <p:spPr bwMode="auto">
          <a:xfrm>
            <a:off x="219075" y="4333875"/>
            <a:ext cx="878205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1800" dirty="0"/>
              <a:t> Sampling Flash ADC stores digitized signal in </a:t>
            </a:r>
            <a:r>
              <a:rPr lang="en-US" sz="1800" dirty="0" smtClean="0"/>
              <a:t>8us </a:t>
            </a:r>
            <a:r>
              <a:rPr lang="en-US" sz="1800" dirty="0"/>
              <a:t>memory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1800" dirty="0"/>
              <a:t> Trigger input copies a window of the pipeline and extract pulse charge and time for readout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1800" dirty="0"/>
              <a:t> </a:t>
            </a:r>
            <a:r>
              <a:rPr lang="en-US" sz="1800" dirty="0" smtClean="0"/>
              <a:t>Trigger output path contains detailed information useful for cluster finding, energy sum, etc.</a:t>
            </a:r>
            <a:endParaRPr lang="en-US" sz="1800" dirty="0"/>
          </a:p>
          <a:p>
            <a:pPr>
              <a:buFont typeface="Arial" pitchFamily="34" charset="0"/>
              <a:buChar char="•"/>
            </a:pPr>
            <a:r>
              <a:rPr lang="en-US" sz="1800" dirty="0"/>
              <a:t> </a:t>
            </a:r>
            <a:r>
              <a:rPr lang="en-US" sz="1800" b="1" dirty="0" smtClean="0"/>
              <a:t>Hardware algorithms provide a huge data reduction by reporting only time &amp; energy</a:t>
            </a:r>
          </a:p>
          <a:p>
            <a:r>
              <a:rPr lang="en-US" sz="1800" b="1" dirty="0" smtClean="0"/>
              <a:t>estimates for readout instead of raw samples</a:t>
            </a:r>
            <a:endParaRPr lang="en-US" sz="1800" dirty="0"/>
          </a:p>
        </p:txBody>
      </p:sp>
      <p:cxnSp>
        <p:nvCxnSpPr>
          <p:cNvPr id="57" name="Straight Arrow Connector 56"/>
          <p:cNvCxnSpPr>
            <a:endCxn id="40" idx="0"/>
          </p:cNvCxnSpPr>
          <p:nvPr/>
        </p:nvCxnSpPr>
        <p:spPr>
          <a:xfrm rot="16200000" flipH="1">
            <a:off x="1558131" y="2636044"/>
            <a:ext cx="46513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42" name="TextBox 56"/>
          <p:cNvSpPr txBox="1">
            <a:spLocks noChangeArrowheads="1"/>
          </p:cNvSpPr>
          <p:nvPr/>
        </p:nvSpPr>
        <p:spPr bwMode="auto">
          <a:xfrm>
            <a:off x="1912938" y="2049463"/>
            <a:ext cx="668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 b="1" dirty="0"/>
              <a:t>Sample Clock</a:t>
            </a:r>
          </a:p>
        </p:txBody>
      </p:sp>
      <p:sp>
        <p:nvSpPr>
          <p:cNvPr id="21543" name="TextBox 34"/>
          <p:cNvSpPr txBox="1">
            <a:spLocks noChangeArrowheads="1"/>
          </p:cNvSpPr>
          <p:nvPr/>
        </p:nvSpPr>
        <p:spPr bwMode="auto">
          <a:xfrm>
            <a:off x="3868738" y="1614488"/>
            <a:ext cx="14033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b="1" dirty="0"/>
              <a:t>Capture Window</a:t>
            </a:r>
          </a:p>
        </p:txBody>
      </p:sp>
      <p:cxnSp>
        <p:nvCxnSpPr>
          <p:cNvPr id="21544" name="Straight Connector 72"/>
          <p:cNvCxnSpPr>
            <a:cxnSpLocks noChangeShapeType="1"/>
            <a:stCxn id="21543" idx="2"/>
          </p:cNvCxnSpPr>
          <p:nvPr/>
        </p:nvCxnSpPr>
        <p:spPr bwMode="auto">
          <a:xfrm rot="5400000">
            <a:off x="4309269" y="2139156"/>
            <a:ext cx="508000" cy="142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45" name="Straight Connector 77"/>
          <p:cNvCxnSpPr>
            <a:cxnSpLocks noChangeShapeType="1"/>
            <a:stCxn id="21543" idx="2"/>
          </p:cNvCxnSpPr>
          <p:nvPr/>
        </p:nvCxnSpPr>
        <p:spPr bwMode="auto">
          <a:xfrm rot="16200000" flipH="1">
            <a:off x="4597401" y="1865312"/>
            <a:ext cx="622300" cy="676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3" name="Explosion 1 42"/>
          <p:cNvSpPr/>
          <p:nvPr/>
        </p:nvSpPr>
        <p:spPr bwMode="auto">
          <a:xfrm>
            <a:off x="6172200" y="990600"/>
            <a:ext cx="1981200" cy="1143000"/>
          </a:xfrm>
          <a:prstGeom prst="irregularSeal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763000" y="60960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12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2514600" y="1878568"/>
            <a:ext cx="1524000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Xilinx FPGA Trigger Function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r>
              <a:rPr lang="en-US" sz="1400" b="1" dirty="0">
                <a:solidFill>
                  <a:schemeClr val="tx1"/>
                </a:solidFill>
              </a:rPr>
              <a:t>Pre-Processing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7086600" y="2133600"/>
            <a:ext cx="6096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9" name="TextBox 66"/>
          <p:cNvSpPr txBox="1">
            <a:spLocks noChangeArrowheads="1"/>
          </p:cNvSpPr>
          <p:nvPr/>
        </p:nvSpPr>
        <p:spPr bwMode="auto">
          <a:xfrm>
            <a:off x="7391400" y="1676400"/>
            <a:ext cx="17526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n-US" sz="1600" b="1" dirty="0"/>
              <a:t>To </a:t>
            </a:r>
            <a:r>
              <a:rPr lang="en-US" sz="1600" b="1" dirty="0" smtClean="0"/>
              <a:t>Crate</a:t>
            </a:r>
          </a:p>
          <a:p>
            <a:pPr algn="ctr" eaLnBrk="0" hangingPunct="0"/>
            <a:r>
              <a:rPr lang="en-US" sz="1600" b="1" dirty="0" smtClean="0"/>
              <a:t>Trigger</a:t>
            </a:r>
          </a:p>
          <a:p>
            <a:pPr algn="ctr" eaLnBrk="0" hangingPunct="0"/>
            <a:r>
              <a:rPr lang="en-US" sz="1600" b="1" dirty="0" smtClean="0"/>
              <a:t>Processor</a:t>
            </a:r>
          </a:p>
          <a:p>
            <a:pPr algn="ctr" eaLnBrk="0" hangingPunct="0"/>
            <a:r>
              <a:rPr lang="en-US" sz="1600" b="1" dirty="0" smtClean="0"/>
              <a:t>(VXS Switch Card)</a:t>
            </a:r>
            <a:endParaRPr lang="en-US" sz="1600" b="1" dirty="0"/>
          </a:p>
        </p:txBody>
      </p:sp>
      <p:sp>
        <p:nvSpPr>
          <p:cNvPr id="21536" name="TextBox 19"/>
          <p:cNvSpPr txBox="1">
            <a:spLocks noChangeArrowheads="1"/>
          </p:cNvSpPr>
          <p:nvPr/>
        </p:nvSpPr>
        <p:spPr bwMode="auto">
          <a:xfrm>
            <a:off x="76200" y="2057400"/>
            <a:ext cx="10668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200" b="1" dirty="0" smtClean="0"/>
              <a:t>APD Signals</a:t>
            </a:r>
            <a:endParaRPr lang="en-US" sz="1200" b="1" dirty="0"/>
          </a:p>
        </p:txBody>
      </p:sp>
      <p:sp>
        <p:nvSpPr>
          <p:cNvPr id="21538" name="Title 1"/>
          <p:cNvSpPr>
            <a:spLocks noGrp="1"/>
          </p:cNvSpPr>
          <p:nvPr>
            <p:ph type="title"/>
          </p:nvPr>
        </p:nvSpPr>
        <p:spPr>
          <a:xfrm>
            <a:off x="438150" y="76200"/>
            <a:ext cx="8362950" cy="762000"/>
          </a:xfrm>
        </p:spPr>
        <p:txBody>
          <a:bodyPr/>
          <a:lstStyle/>
          <a:p>
            <a:r>
              <a:rPr lang="en-US" sz="1800" dirty="0" smtClean="0"/>
              <a:t>Flash ADC Implementation</a:t>
            </a:r>
            <a:br>
              <a:rPr lang="en-US" sz="1800" dirty="0" smtClean="0"/>
            </a:br>
            <a:r>
              <a:rPr lang="en-US" sz="1800" dirty="0" smtClean="0"/>
              <a:t>Energy Sum Trigger Example 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139700" y="784225"/>
            <a:ext cx="1368785" cy="1044575"/>
            <a:chOff x="139700" y="784225"/>
            <a:chExt cx="1368785" cy="1044575"/>
          </a:xfrm>
        </p:grpSpPr>
        <p:pic>
          <p:nvPicPr>
            <p:cNvPr id="2150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4125" y="784225"/>
              <a:ext cx="200565" cy="274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Pentagon 39"/>
            <p:cNvSpPr/>
            <p:nvPr/>
          </p:nvSpPr>
          <p:spPr>
            <a:xfrm flipH="1">
              <a:off x="646683" y="1299182"/>
              <a:ext cx="367702" cy="234571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/>
              <a:endParaRPr 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3" name="Straight Arrow Connector 62"/>
            <p:cNvCxnSpPr>
              <a:stCxn id="40" idx="1"/>
            </p:cNvCxnSpPr>
            <p:nvPr/>
          </p:nvCxnSpPr>
          <p:spPr>
            <a:xfrm>
              <a:off x="1014385" y="1416468"/>
              <a:ext cx="357215" cy="177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535" name="Freeform 32"/>
            <p:cNvSpPr>
              <a:spLocks noChangeArrowheads="1"/>
            </p:cNvSpPr>
            <p:nvPr/>
          </p:nvSpPr>
          <p:spPr bwMode="auto">
            <a:xfrm>
              <a:off x="139700" y="1456785"/>
              <a:ext cx="460324" cy="372015"/>
            </a:xfrm>
            <a:custGeom>
              <a:avLst/>
              <a:gdLst>
                <a:gd name="T0" fmla="*/ 0 w 1192378"/>
                <a:gd name="T1" fmla="*/ 0 h 285240"/>
                <a:gd name="T2" fmla="*/ 115800 w 1192378"/>
                <a:gd name="T3" fmla="*/ 595190 h 285240"/>
                <a:gd name="T4" fmla="*/ 273532 w 1192378"/>
                <a:gd name="T5" fmla="*/ 296886 h 285240"/>
                <a:gd name="T6" fmla="*/ 496537 w 1192378"/>
                <a:gd name="T7" fmla="*/ 73704 h 285240"/>
                <a:gd name="T8" fmla="*/ 1048628 w 1192378"/>
                <a:gd name="T9" fmla="*/ 16533 h 285240"/>
                <a:gd name="T10" fmla="*/ 1048628 w 1192378"/>
                <a:gd name="T11" fmla="*/ 16533 h 285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92378"/>
                <a:gd name="T19" fmla="*/ 0 h 285240"/>
                <a:gd name="T20" fmla="*/ 1192378 w 1192378"/>
                <a:gd name="T21" fmla="*/ 285240 h 285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92378" h="285240">
                  <a:moveTo>
                    <a:pt x="0" y="0"/>
                  </a:moveTo>
                  <a:cubicBezTo>
                    <a:pt x="23774" y="128016"/>
                    <a:pt x="79836" y="241454"/>
                    <a:pt x="131674" y="263347"/>
                  </a:cubicBezTo>
                  <a:cubicBezTo>
                    <a:pt x="183512" y="285240"/>
                    <a:pt x="238874" y="169816"/>
                    <a:pt x="311029" y="131360"/>
                  </a:cubicBezTo>
                  <a:cubicBezTo>
                    <a:pt x="383184" y="92904"/>
                    <a:pt x="417713" y="53285"/>
                    <a:pt x="564604" y="32611"/>
                  </a:cubicBezTo>
                  <a:cubicBezTo>
                    <a:pt x="711495" y="11937"/>
                    <a:pt x="1087749" y="11531"/>
                    <a:pt x="1192378" y="7315"/>
                  </a:cubicBez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358588" y="1416424"/>
              <a:ext cx="288792" cy="371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endCxn id="40" idx="0"/>
            </p:cNvCxnSpPr>
            <p:nvPr/>
          </p:nvCxnSpPr>
          <p:spPr>
            <a:xfrm rot="16200000" flipH="1">
              <a:off x="740867" y="1164945"/>
              <a:ext cx="268474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1143000" y="1219200"/>
              <a:ext cx="365485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12 Bits</a:t>
              </a:r>
              <a:endParaRPr lang="en-US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05353" y="2667000"/>
            <a:ext cx="1368785" cy="1044575"/>
            <a:chOff x="139700" y="784225"/>
            <a:chExt cx="1368785" cy="1044575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4125" y="784225"/>
              <a:ext cx="200565" cy="274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Pentagon 78"/>
            <p:cNvSpPr/>
            <p:nvPr/>
          </p:nvSpPr>
          <p:spPr>
            <a:xfrm flipH="1">
              <a:off x="646683" y="1299182"/>
              <a:ext cx="367702" cy="234571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/>
              <a:endParaRPr 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80" name="Straight Arrow Connector 79"/>
            <p:cNvCxnSpPr>
              <a:stCxn id="79" idx="1"/>
            </p:cNvCxnSpPr>
            <p:nvPr/>
          </p:nvCxnSpPr>
          <p:spPr>
            <a:xfrm>
              <a:off x="1014385" y="1416468"/>
              <a:ext cx="357215" cy="177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Freeform 32"/>
            <p:cNvSpPr>
              <a:spLocks noChangeArrowheads="1"/>
            </p:cNvSpPr>
            <p:nvPr/>
          </p:nvSpPr>
          <p:spPr bwMode="auto">
            <a:xfrm>
              <a:off x="139700" y="1456785"/>
              <a:ext cx="460324" cy="372015"/>
            </a:xfrm>
            <a:custGeom>
              <a:avLst/>
              <a:gdLst>
                <a:gd name="T0" fmla="*/ 0 w 1192378"/>
                <a:gd name="T1" fmla="*/ 0 h 285240"/>
                <a:gd name="T2" fmla="*/ 115800 w 1192378"/>
                <a:gd name="T3" fmla="*/ 595190 h 285240"/>
                <a:gd name="T4" fmla="*/ 273532 w 1192378"/>
                <a:gd name="T5" fmla="*/ 296886 h 285240"/>
                <a:gd name="T6" fmla="*/ 496537 w 1192378"/>
                <a:gd name="T7" fmla="*/ 73704 h 285240"/>
                <a:gd name="T8" fmla="*/ 1048628 w 1192378"/>
                <a:gd name="T9" fmla="*/ 16533 h 285240"/>
                <a:gd name="T10" fmla="*/ 1048628 w 1192378"/>
                <a:gd name="T11" fmla="*/ 16533 h 285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92378"/>
                <a:gd name="T19" fmla="*/ 0 h 285240"/>
                <a:gd name="T20" fmla="*/ 1192378 w 1192378"/>
                <a:gd name="T21" fmla="*/ 285240 h 285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92378" h="285240">
                  <a:moveTo>
                    <a:pt x="0" y="0"/>
                  </a:moveTo>
                  <a:cubicBezTo>
                    <a:pt x="23774" y="128016"/>
                    <a:pt x="79836" y="241454"/>
                    <a:pt x="131674" y="263347"/>
                  </a:cubicBezTo>
                  <a:cubicBezTo>
                    <a:pt x="183512" y="285240"/>
                    <a:pt x="238874" y="169816"/>
                    <a:pt x="311029" y="131360"/>
                  </a:cubicBezTo>
                  <a:cubicBezTo>
                    <a:pt x="383184" y="92904"/>
                    <a:pt x="417713" y="53285"/>
                    <a:pt x="564604" y="32611"/>
                  </a:cubicBezTo>
                  <a:cubicBezTo>
                    <a:pt x="711495" y="11937"/>
                    <a:pt x="1087749" y="11531"/>
                    <a:pt x="1192378" y="7315"/>
                  </a:cubicBez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>
              <a:off x="358588" y="1416424"/>
              <a:ext cx="288792" cy="371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endCxn id="79" idx="0"/>
            </p:cNvCxnSpPr>
            <p:nvPr/>
          </p:nvCxnSpPr>
          <p:spPr>
            <a:xfrm rot="16200000" flipH="1">
              <a:off x="740867" y="1164945"/>
              <a:ext cx="268474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1143000" y="1219200"/>
              <a:ext cx="365485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12 Bits</a:t>
              </a:r>
              <a:endParaRPr lang="en-US" dirty="0"/>
            </a:p>
          </p:txBody>
        </p:sp>
      </p:grpSp>
      <p:sp>
        <p:nvSpPr>
          <p:cNvPr id="86" name="Oval 85"/>
          <p:cNvSpPr/>
          <p:nvPr/>
        </p:nvSpPr>
        <p:spPr bwMode="auto">
          <a:xfrm>
            <a:off x="838200" y="19050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 flipV="1">
            <a:off x="838200" y="23622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52400" y="1219200"/>
            <a:ext cx="285335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CH-1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152400" y="3124200"/>
            <a:ext cx="349455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CH-16</a:t>
            </a:r>
            <a:endParaRPr lang="en-US" dirty="0"/>
          </a:p>
        </p:txBody>
      </p:sp>
      <p:cxnSp>
        <p:nvCxnSpPr>
          <p:cNvPr id="91" name="Straight Connector 90"/>
          <p:cNvCxnSpPr>
            <a:endCxn id="72" idx="2"/>
          </p:cNvCxnSpPr>
          <p:nvPr/>
        </p:nvCxnSpPr>
        <p:spPr bwMode="auto">
          <a:xfrm flipV="1">
            <a:off x="1143000" y="1373088"/>
            <a:ext cx="182743" cy="747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 rot="5400000" flipH="1" flipV="1">
            <a:off x="1213904" y="3281896"/>
            <a:ext cx="74712" cy="641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5" name="Group 94"/>
          <p:cNvGrpSpPr/>
          <p:nvPr/>
        </p:nvGrpSpPr>
        <p:grpSpPr>
          <a:xfrm>
            <a:off x="1905000" y="2057400"/>
            <a:ext cx="304800" cy="381000"/>
            <a:chOff x="2209800" y="1828800"/>
            <a:chExt cx="304800" cy="381000"/>
          </a:xfrm>
        </p:grpSpPr>
        <p:sp>
          <p:nvSpPr>
            <p:cNvPr id="93" name="Oval 92"/>
            <p:cNvSpPr/>
            <p:nvPr/>
          </p:nvSpPr>
          <p:spPr bwMode="auto">
            <a:xfrm>
              <a:off x="2209800" y="1828800"/>
              <a:ext cx="304800" cy="381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221424" y="1871420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+</a:t>
              </a:r>
              <a:endParaRPr lang="en-US" sz="1400" b="1" dirty="0"/>
            </a:p>
          </p:txBody>
        </p:sp>
      </p:grpSp>
      <p:cxnSp>
        <p:nvCxnSpPr>
          <p:cNvPr id="97" name="Elbow Connector 96"/>
          <p:cNvCxnSpPr>
            <a:endCxn id="94" idx="0"/>
          </p:cNvCxnSpPr>
          <p:nvPr/>
        </p:nvCxnSpPr>
        <p:spPr bwMode="auto">
          <a:xfrm>
            <a:off x="1363851" y="1424552"/>
            <a:ext cx="695601" cy="67546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00" name="Elbow Connector 99"/>
          <p:cNvCxnSpPr>
            <a:endCxn id="93" idx="4"/>
          </p:cNvCxnSpPr>
          <p:nvPr/>
        </p:nvCxnSpPr>
        <p:spPr bwMode="auto">
          <a:xfrm rot="5400000" flipH="1" flipV="1">
            <a:off x="1333500" y="2552700"/>
            <a:ext cx="838200" cy="609600"/>
          </a:xfrm>
          <a:prstGeom prst="bentConnector3">
            <a:avLst>
              <a:gd name="adj1" fmla="val -362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stCxn id="94" idx="3"/>
            <a:endCxn id="65" idx="1"/>
          </p:cNvCxnSpPr>
          <p:nvPr/>
        </p:nvCxnSpPr>
        <p:spPr bwMode="auto">
          <a:xfrm flipV="1">
            <a:off x="2202280" y="2247900"/>
            <a:ext cx="312320" cy="60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9" name="TextBox 108"/>
          <p:cNvSpPr txBox="1"/>
          <p:nvPr/>
        </p:nvSpPr>
        <p:spPr>
          <a:xfrm>
            <a:off x="4572001" y="1219200"/>
            <a:ext cx="251460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VXS Gigabit serial fabric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Transfer rate of 4Gb/s per board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(2 full duplex lanes @2.5Gb/s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Transfer 16-bit Energy Sum every 4ns</a:t>
            </a: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209800" y="1371600"/>
            <a:ext cx="894476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Energy Sum</a:t>
            </a:r>
          </a:p>
          <a:p>
            <a:r>
              <a:rPr lang="en-US" sz="1400" dirty="0" smtClean="0"/>
              <a:t>16 Channels</a:t>
            </a:r>
            <a:endParaRPr lang="en-US" sz="1400" dirty="0"/>
          </a:p>
        </p:txBody>
      </p:sp>
      <p:cxnSp>
        <p:nvCxnSpPr>
          <p:cNvPr id="126" name="Straight Arrow Connector 125"/>
          <p:cNvCxnSpPr/>
          <p:nvPr/>
        </p:nvCxnSpPr>
        <p:spPr bwMode="auto">
          <a:xfrm flipV="1">
            <a:off x="4038600" y="2209800"/>
            <a:ext cx="533400" cy="646"/>
          </a:xfrm>
          <a:prstGeom prst="straightConnector1">
            <a:avLst/>
          </a:prstGeom>
          <a:solidFill>
            <a:schemeClr val="accent1"/>
          </a:solidFill>
          <a:ln w="19050" cap="flat" cmpd="dbl" algn="ctr">
            <a:solidFill>
              <a:schemeClr val="tx1"/>
            </a:solidFill>
            <a:prstDash val="dashDot"/>
            <a:round/>
            <a:headEnd type="none" w="med" len="med"/>
            <a:tailEnd type="stealth"/>
          </a:ln>
          <a:effectLst/>
        </p:spPr>
      </p:cxnSp>
      <p:cxnSp>
        <p:nvCxnSpPr>
          <p:cNvPr id="127" name="Straight Arrow Connector 126"/>
          <p:cNvCxnSpPr/>
          <p:nvPr/>
        </p:nvCxnSpPr>
        <p:spPr bwMode="auto">
          <a:xfrm flipV="1">
            <a:off x="4038600" y="2438400"/>
            <a:ext cx="533400" cy="646"/>
          </a:xfrm>
          <a:prstGeom prst="straightConnector1">
            <a:avLst/>
          </a:prstGeom>
          <a:solidFill>
            <a:schemeClr val="accent1"/>
          </a:solidFill>
          <a:ln w="19050" cap="flat" cmpd="dbl" algn="ctr">
            <a:solidFill>
              <a:schemeClr val="tx1"/>
            </a:solidFill>
            <a:prstDash val="dashDot"/>
            <a:round/>
            <a:headEnd type="none" w="med" len="med"/>
            <a:tailEnd type="stealth"/>
          </a:ln>
          <a:effectLst/>
        </p:spPr>
      </p:cxnSp>
      <p:cxnSp>
        <p:nvCxnSpPr>
          <p:cNvPr id="128" name="Straight Arrow Connector 127"/>
          <p:cNvCxnSpPr/>
          <p:nvPr/>
        </p:nvCxnSpPr>
        <p:spPr bwMode="auto">
          <a:xfrm rot="10800000">
            <a:off x="4038600" y="2133600"/>
            <a:ext cx="533400" cy="646"/>
          </a:xfrm>
          <a:prstGeom prst="straightConnector1">
            <a:avLst/>
          </a:prstGeom>
          <a:solidFill>
            <a:schemeClr val="accent1"/>
          </a:solidFill>
          <a:ln w="19050" cap="flat" cmpd="dbl" algn="ctr">
            <a:solidFill>
              <a:schemeClr val="tx1"/>
            </a:solidFill>
            <a:prstDash val="dashDot"/>
            <a:round/>
            <a:headEnd type="none" w="med" len="med"/>
            <a:tailEnd type="stealth"/>
          </a:ln>
          <a:effectLst/>
        </p:spPr>
      </p:cxnSp>
      <p:cxnSp>
        <p:nvCxnSpPr>
          <p:cNvPr id="131" name="Straight Arrow Connector 130"/>
          <p:cNvCxnSpPr/>
          <p:nvPr/>
        </p:nvCxnSpPr>
        <p:spPr bwMode="auto">
          <a:xfrm rot="10800000">
            <a:off x="4038600" y="2514600"/>
            <a:ext cx="533400" cy="646"/>
          </a:xfrm>
          <a:prstGeom prst="straightConnector1">
            <a:avLst/>
          </a:prstGeom>
          <a:solidFill>
            <a:schemeClr val="accent1"/>
          </a:solidFill>
          <a:ln w="19050" cap="flat" cmpd="dbl" algn="ctr">
            <a:solidFill>
              <a:schemeClr val="tx1"/>
            </a:solidFill>
            <a:prstDash val="dashDot"/>
            <a:round/>
            <a:headEnd type="none" w="med" len="med"/>
            <a:tailEnd type="stealth"/>
          </a:ln>
          <a:effectLst/>
        </p:spPr>
      </p:cxnSp>
      <p:grpSp>
        <p:nvGrpSpPr>
          <p:cNvPr id="53" name="Group 52"/>
          <p:cNvGrpSpPr/>
          <p:nvPr/>
        </p:nvGrpSpPr>
        <p:grpSpPr>
          <a:xfrm>
            <a:off x="1066800" y="3810000"/>
            <a:ext cx="6781800" cy="2514600"/>
            <a:chOff x="1066800" y="3886200"/>
            <a:chExt cx="6781800" cy="2514600"/>
          </a:xfrm>
        </p:grpSpPr>
        <p:sp>
          <p:nvSpPr>
            <p:cNvPr id="54" name="Rectangle 53"/>
            <p:cNvSpPr/>
            <p:nvPr/>
          </p:nvSpPr>
          <p:spPr bwMode="auto">
            <a:xfrm>
              <a:off x="1676400" y="5257800"/>
              <a:ext cx="3429000" cy="914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17000"/>
                </a:prstClr>
              </a:innerShdw>
            </a:effectLst>
            <a:scene3d>
              <a:camera prst="isometricLeftDown">
                <a:rot lat="600000" lon="60000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600200" y="5486400"/>
              <a:ext cx="3429000" cy="914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17000"/>
                </a:prstClr>
              </a:innerShdw>
            </a:effectLst>
            <a:scene3d>
              <a:camera prst="isometricLeftDown">
                <a:rot lat="600000" lon="60000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276600" y="5638800"/>
              <a:ext cx="15240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Energy &amp; Time Algorithms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4800600" y="5943600"/>
              <a:ext cx="609600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38"/>
            <p:cNvSpPr txBox="1">
              <a:spLocks noChangeArrowheads="1"/>
            </p:cNvSpPr>
            <p:nvPr/>
          </p:nvSpPr>
          <p:spPr bwMode="auto">
            <a:xfrm>
              <a:off x="5410200" y="5638800"/>
              <a:ext cx="102393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 b="1" dirty="0" smtClean="0"/>
                <a:t>VME</a:t>
              </a:r>
            </a:p>
            <a:p>
              <a:pPr eaLnBrk="0" hangingPunct="0"/>
              <a:r>
                <a:rPr lang="en-US" sz="1600" b="1" dirty="0" smtClean="0"/>
                <a:t>Readout</a:t>
              </a:r>
              <a:endParaRPr lang="en-US" sz="1600" b="1" dirty="0"/>
            </a:p>
          </p:txBody>
        </p:sp>
        <p:sp>
          <p:nvSpPr>
            <p:cNvPr id="61" name="TextBox 58"/>
            <p:cNvSpPr txBox="1">
              <a:spLocks noChangeArrowheads="1"/>
            </p:cNvSpPr>
            <p:nvPr/>
          </p:nvSpPr>
          <p:spPr bwMode="auto">
            <a:xfrm>
              <a:off x="1752600" y="5715000"/>
              <a:ext cx="1371600" cy="461962"/>
            </a:xfrm>
            <a:prstGeom prst="rect">
              <a:avLst/>
            </a:prstGeom>
            <a:noFill/>
            <a:ln w="9525">
              <a:solidFill>
                <a:schemeClr val="dk1">
                  <a:shade val="95000"/>
                  <a:satMod val="10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200" b="1" dirty="0" smtClean="0"/>
                <a:t>8</a:t>
              </a:r>
              <a:r>
                <a:rPr lang="el-GR" sz="1200" b="1" dirty="0" smtClean="0"/>
                <a:t>μ</a:t>
              </a:r>
              <a:r>
                <a:rPr lang="en-US" sz="1200" b="1" dirty="0"/>
                <a:t>s ADC Sample Pipeline</a:t>
              </a:r>
            </a:p>
          </p:txBody>
        </p:sp>
        <p:sp>
          <p:nvSpPr>
            <p:cNvPr id="62" name="TextBox 76"/>
            <p:cNvSpPr txBox="1">
              <a:spLocks noChangeArrowheads="1"/>
            </p:cNvSpPr>
            <p:nvPr/>
          </p:nvSpPr>
          <p:spPr bwMode="auto">
            <a:xfrm>
              <a:off x="6400800" y="4724400"/>
              <a:ext cx="1447800" cy="5539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1440" tIns="0" rIns="91440" bIns="0">
              <a:spAutoFit/>
            </a:bodyPr>
            <a:lstStyle/>
            <a:p>
              <a:pPr algn="ctr" eaLnBrk="0" hangingPunct="0"/>
              <a:r>
                <a:rPr lang="en-US" sz="1400" b="1" dirty="0" smtClean="0"/>
                <a:t>Global Trigger</a:t>
              </a:r>
            </a:p>
            <a:p>
              <a:pPr algn="ctr" eaLnBrk="0" hangingPunct="0"/>
              <a:r>
                <a:rPr lang="en-US" sz="1100" dirty="0" smtClean="0"/>
                <a:t>Round Trip Latency &lt;3us</a:t>
              </a:r>
              <a:endParaRPr lang="en-US" sz="1100" dirty="0"/>
            </a:p>
          </p:txBody>
        </p:sp>
        <p:cxnSp>
          <p:nvCxnSpPr>
            <p:cNvPr id="64" name="Elbow Connector 55"/>
            <p:cNvCxnSpPr>
              <a:endCxn id="61" idx="1"/>
            </p:cNvCxnSpPr>
            <p:nvPr/>
          </p:nvCxnSpPr>
          <p:spPr bwMode="auto">
            <a:xfrm rot="16200000" flipH="1">
              <a:off x="1103711" y="5297091"/>
              <a:ext cx="916781" cy="380998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5400000">
              <a:off x="1181100" y="48387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5400000">
              <a:off x="1257300" y="4610100"/>
              <a:ext cx="1143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9" name="Straight Arrow Connector 68"/>
            <p:cNvCxnSpPr>
              <a:stCxn id="61" idx="3"/>
            </p:cNvCxnSpPr>
            <p:nvPr/>
          </p:nvCxnSpPr>
          <p:spPr bwMode="auto">
            <a:xfrm flipV="1">
              <a:off x="3124200" y="5943600"/>
              <a:ext cx="138193" cy="238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 rot="5400000">
              <a:off x="2058194" y="556180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1" name="TextBox 70"/>
            <p:cNvSpPr txBox="1"/>
            <p:nvPr/>
          </p:nvSpPr>
          <p:spPr>
            <a:xfrm>
              <a:off x="1066800" y="4495800"/>
              <a:ext cx="285335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CH-1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447800" y="3886200"/>
              <a:ext cx="349455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CH-16</a:t>
              </a:r>
              <a:endParaRPr lang="en-US" dirty="0"/>
            </a:p>
          </p:txBody>
        </p:sp>
        <p:cxnSp>
          <p:nvCxnSpPr>
            <p:cNvPr id="74" name="Straight Connector 73"/>
            <p:cNvCxnSpPr>
              <a:stCxn id="62" idx="1"/>
            </p:cNvCxnSpPr>
            <p:nvPr/>
          </p:nvCxnSpPr>
          <p:spPr bwMode="auto">
            <a:xfrm rot="10800000">
              <a:off x="2209800" y="4953001"/>
              <a:ext cx="4191000" cy="483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rot="5400000">
              <a:off x="1981200" y="51816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Arrow Connector 81"/>
            <p:cNvCxnSpPr/>
            <p:nvPr/>
          </p:nvCxnSpPr>
          <p:spPr bwMode="auto">
            <a:xfrm rot="5400000">
              <a:off x="2628900" y="5143500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0" name="TextBox 89"/>
          <p:cNvSpPr txBox="1"/>
          <p:nvPr/>
        </p:nvSpPr>
        <p:spPr>
          <a:xfrm>
            <a:off x="8763000" y="60960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13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2514600" y="1878568"/>
            <a:ext cx="1524000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Xilinx FPGA Trigger Function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r>
              <a:rPr lang="en-US" sz="1400" b="1" dirty="0">
                <a:solidFill>
                  <a:schemeClr val="tx1"/>
                </a:solidFill>
              </a:rPr>
              <a:t>Pre-Processing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7162800" y="2133600"/>
            <a:ext cx="5334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9" name="TextBox 66"/>
          <p:cNvSpPr txBox="1">
            <a:spLocks noChangeArrowheads="1"/>
          </p:cNvSpPr>
          <p:nvPr/>
        </p:nvSpPr>
        <p:spPr bwMode="auto">
          <a:xfrm>
            <a:off x="7391400" y="1676400"/>
            <a:ext cx="17526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n-US" sz="1600" b="1" dirty="0"/>
              <a:t>To </a:t>
            </a:r>
            <a:r>
              <a:rPr lang="en-US" sz="1600" b="1" dirty="0" smtClean="0"/>
              <a:t>Crate</a:t>
            </a:r>
          </a:p>
          <a:p>
            <a:pPr algn="ctr" eaLnBrk="0" hangingPunct="0"/>
            <a:r>
              <a:rPr lang="en-US" sz="1600" b="1" dirty="0" smtClean="0"/>
              <a:t>Trigger</a:t>
            </a:r>
          </a:p>
          <a:p>
            <a:pPr algn="ctr" eaLnBrk="0" hangingPunct="0"/>
            <a:r>
              <a:rPr lang="en-US" sz="1600" b="1" dirty="0" smtClean="0"/>
              <a:t>Processor</a:t>
            </a:r>
          </a:p>
          <a:p>
            <a:pPr algn="ctr" eaLnBrk="0" hangingPunct="0"/>
            <a:r>
              <a:rPr lang="en-US" sz="1600" b="1" dirty="0" smtClean="0"/>
              <a:t>(VXS Switch Card)</a:t>
            </a:r>
            <a:endParaRPr lang="en-US" sz="1600" b="1" dirty="0"/>
          </a:p>
        </p:txBody>
      </p:sp>
      <p:sp>
        <p:nvSpPr>
          <p:cNvPr id="21536" name="TextBox 19"/>
          <p:cNvSpPr txBox="1">
            <a:spLocks noChangeArrowheads="1"/>
          </p:cNvSpPr>
          <p:nvPr/>
        </p:nvSpPr>
        <p:spPr bwMode="auto">
          <a:xfrm>
            <a:off x="76200" y="2057400"/>
            <a:ext cx="10668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200" b="1" dirty="0" smtClean="0"/>
              <a:t>APD Signals</a:t>
            </a:r>
            <a:endParaRPr lang="en-US" sz="1200" b="1" dirty="0"/>
          </a:p>
        </p:txBody>
      </p:sp>
      <p:sp>
        <p:nvSpPr>
          <p:cNvPr id="21538" name="Title 1"/>
          <p:cNvSpPr>
            <a:spLocks noGrp="1"/>
          </p:cNvSpPr>
          <p:nvPr>
            <p:ph type="title"/>
          </p:nvPr>
        </p:nvSpPr>
        <p:spPr>
          <a:xfrm>
            <a:off x="438150" y="76200"/>
            <a:ext cx="8362950" cy="762000"/>
          </a:xfrm>
        </p:spPr>
        <p:txBody>
          <a:bodyPr/>
          <a:lstStyle/>
          <a:p>
            <a:r>
              <a:rPr lang="en-US" sz="1800" dirty="0" smtClean="0"/>
              <a:t>Flash ADC Implementation</a:t>
            </a:r>
            <a:br>
              <a:rPr lang="en-US" sz="1800" dirty="0" smtClean="0"/>
            </a:br>
            <a:r>
              <a:rPr lang="en-US" sz="1800" dirty="0" smtClean="0"/>
              <a:t>Cluster Finding with Energy Resolution/Channel </a:t>
            </a:r>
          </a:p>
        </p:txBody>
      </p:sp>
      <p:grpSp>
        <p:nvGrpSpPr>
          <p:cNvPr id="2" name="Group 74"/>
          <p:cNvGrpSpPr/>
          <p:nvPr/>
        </p:nvGrpSpPr>
        <p:grpSpPr>
          <a:xfrm>
            <a:off x="139700" y="784225"/>
            <a:ext cx="1368785" cy="1044575"/>
            <a:chOff x="139700" y="784225"/>
            <a:chExt cx="1368785" cy="1044575"/>
          </a:xfrm>
        </p:grpSpPr>
        <p:pic>
          <p:nvPicPr>
            <p:cNvPr id="2150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4125" y="784225"/>
              <a:ext cx="200565" cy="274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Pentagon 39"/>
            <p:cNvSpPr/>
            <p:nvPr/>
          </p:nvSpPr>
          <p:spPr>
            <a:xfrm flipH="1">
              <a:off x="646683" y="1299182"/>
              <a:ext cx="367702" cy="234571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/>
              <a:endParaRPr 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3" name="Straight Arrow Connector 62"/>
            <p:cNvCxnSpPr>
              <a:stCxn id="40" idx="1"/>
            </p:cNvCxnSpPr>
            <p:nvPr/>
          </p:nvCxnSpPr>
          <p:spPr>
            <a:xfrm>
              <a:off x="1014385" y="1416468"/>
              <a:ext cx="357215" cy="177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535" name="Freeform 32"/>
            <p:cNvSpPr>
              <a:spLocks noChangeArrowheads="1"/>
            </p:cNvSpPr>
            <p:nvPr/>
          </p:nvSpPr>
          <p:spPr bwMode="auto">
            <a:xfrm>
              <a:off x="139700" y="1456785"/>
              <a:ext cx="460324" cy="372015"/>
            </a:xfrm>
            <a:custGeom>
              <a:avLst/>
              <a:gdLst>
                <a:gd name="T0" fmla="*/ 0 w 1192378"/>
                <a:gd name="T1" fmla="*/ 0 h 285240"/>
                <a:gd name="T2" fmla="*/ 115800 w 1192378"/>
                <a:gd name="T3" fmla="*/ 595190 h 285240"/>
                <a:gd name="T4" fmla="*/ 273532 w 1192378"/>
                <a:gd name="T5" fmla="*/ 296886 h 285240"/>
                <a:gd name="T6" fmla="*/ 496537 w 1192378"/>
                <a:gd name="T7" fmla="*/ 73704 h 285240"/>
                <a:gd name="T8" fmla="*/ 1048628 w 1192378"/>
                <a:gd name="T9" fmla="*/ 16533 h 285240"/>
                <a:gd name="T10" fmla="*/ 1048628 w 1192378"/>
                <a:gd name="T11" fmla="*/ 16533 h 285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92378"/>
                <a:gd name="T19" fmla="*/ 0 h 285240"/>
                <a:gd name="T20" fmla="*/ 1192378 w 1192378"/>
                <a:gd name="T21" fmla="*/ 285240 h 285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92378" h="285240">
                  <a:moveTo>
                    <a:pt x="0" y="0"/>
                  </a:moveTo>
                  <a:cubicBezTo>
                    <a:pt x="23774" y="128016"/>
                    <a:pt x="79836" y="241454"/>
                    <a:pt x="131674" y="263347"/>
                  </a:cubicBezTo>
                  <a:cubicBezTo>
                    <a:pt x="183512" y="285240"/>
                    <a:pt x="238874" y="169816"/>
                    <a:pt x="311029" y="131360"/>
                  </a:cubicBezTo>
                  <a:cubicBezTo>
                    <a:pt x="383184" y="92904"/>
                    <a:pt x="417713" y="53285"/>
                    <a:pt x="564604" y="32611"/>
                  </a:cubicBezTo>
                  <a:cubicBezTo>
                    <a:pt x="711495" y="11937"/>
                    <a:pt x="1087749" y="11531"/>
                    <a:pt x="1192378" y="7315"/>
                  </a:cubicBez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358588" y="1416424"/>
              <a:ext cx="288792" cy="371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endCxn id="40" idx="0"/>
            </p:cNvCxnSpPr>
            <p:nvPr/>
          </p:nvCxnSpPr>
          <p:spPr>
            <a:xfrm rot="16200000" flipH="1">
              <a:off x="740867" y="1164945"/>
              <a:ext cx="268474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1143000" y="1219200"/>
              <a:ext cx="365485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12 Bits</a:t>
              </a:r>
              <a:endParaRPr lang="en-US" dirty="0"/>
            </a:p>
          </p:txBody>
        </p:sp>
      </p:grpSp>
      <p:grpSp>
        <p:nvGrpSpPr>
          <p:cNvPr id="3" name="Group 76"/>
          <p:cNvGrpSpPr/>
          <p:nvPr/>
        </p:nvGrpSpPr>
        <p:grpSpPr>
          <a:xfrm>
            <a:off x="205353" y="2667000"/>
            <a:ext cx="1368785" cy="1044575"/>
            <a:chOff x="139700" y="784225"/>
            <a:chExt cx="1368785" cy="1044575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4125" y="784225"/>
              <a:ext cx="200565" cy="274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Pentagon 78"/>
            <p:cNvSpPr/>
            <p:nvPr/>
          </p:nvSpPr>
          <p:spPr>
            <a:xfrm flipH="1">
              <a:off x="646683" y="1299182"/>
              <a:ext cx="367702" cy="234571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/>
              <a:endParaRPr 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80" name="Straight Arrow Connector 79"/>
            <p:cNvCxnSpPr>
              <a:stCxn id="79" idx="1"/>
            </p:cNvCxnSpPr>
            <p:nvPr/>
          </p:nvCxnSpPr>
          <p:spPr>
            <a:xfrm>
              <a:off x="1014385" y="1416468"/>
              <a:ext cx="357215" cy="177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Freeform 32"/>
            <p:cNvSpPr>
              <a:spLocks noChangeArrowheads="1"/>
            </p:cNvSpPr>
            <p:nvPr/>
          </p:nvSpPr>
          <p:spPr bwMode="auto">
            <a:xfrm>
              <a:off x="139700" y="1456785"/>
              <a:ext cx="460324" cy="372015"/>
            </a:xfrm>
            <a:custGeom>
              <a:avLst/>
              <a:gdLst>
                <a:gd name="T0" fmla="*/ 0 w 1192378"/>
                <a:gd name="T1" fmla="*/ 0 h 285240"/>
                <a:gd name="T2" fmla="*/ 115800 w 1192378"/>
                <a:gd name="T3" fmla="*/ 595190 h 285240"/>
                <a:gd name="T4" fmla="*/ 273532 w 1192378"/>
                <a:gd name="T5" fmla="*/ 296886 h 285240"/>
                <a:gd name="T6" fmla="*/ 496537 w 1192378"/>
                <a:gd name="T7" fmla="*/ 73704 h 285240"/>
                <a:gd name="T8" fmla="*/ 1048628 w 1192378"/>
                <a:gd name="T9" fmla="*/ 16533 h 285240"/>
                <a:gd name="T10" fmla="*/ 1048628 w 1192378"/>
                <a:gd name="T11" fmla="*/ 16533 h 285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92378"/>
                <a:gd name="T19" fmla="*/ 0 h 285240"/>
                <a:gd name="T20" fmla="*/ 1192378 w 1192378"/>
                <a:gd name="T21" fmla="*/ 285240 h 285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92378" h="285240">
                  <a:moveTo>
                    <a:pt x="0" y="0"/>
                  </a:moveTo>
                  <a:cubicBezTo>
                    <a:pt x="23774" y="128016"/>
                    <a:pt x="79836" y="241454"/>
                    <a:pt x="131674" y="263347"/>
                  </a:cubicBezTo>
                  <a:cubicBezTo>
                    <a:pt x="183512" y="285240"/>
                    <a:pt x="238874" y="169816"/>
                    <a:pt x="311029" y="131360"/>
                  </a:cubicBezTo>
                  <a:cubicBezTo>
                    <a:pt x="383184" y="92904"/>
                    <a:pt x="417713" y="53285"/>
                    <a:pt x="564604" y="32611"/>
                  </a:cubicBezTo>
                  <a:cubicBezTo>
                    <a:pt x="711495" y="11937"/>
                    <a:pt x="1087749" y="11531"/>
                    <a:pt x="1192378" y="7315"/>
                  </a:cubicBez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>
              <a:off x="358588" y="1416424"/>
              <a:ext cx="288792" cy="371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endCxn id="79" idx="0"/>
            </p:cNvCxnSpPr>
            <p:nvPr/>
          </p:nvCxnSpPr>
          <p:spPr>
            <a:xfrm rot="16200000" flipH="1">
              <a:off x="740867" y="1164945"/>
              <a:ext cx="268474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1143000" y="1219200"/>
              <a:ext cx="365485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12 Bits</a:t>
              </a:r>
              <a:endParaRPr lang="en-US" dirty="0"/>
            </a:p>
          </p:txBody>
        </p:sp>
      </p:grpSp>
      <p:sp>
        <p:nvSpPr>
          <p:cNvPr id="86" name="Oval 85"/>
          <p:cNvSpPr/>
          <p:nvPr/>
        </p:nvSpPr>
        <p:spPr bwMode="auto">
          <a:xfrm>
            <a:off x="838200" y="19050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 flipV="1">
            <a:off x="838200" y="23622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52400" y="1219200"/>
            <a:ext cx="285335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CH-1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152400" y="3124200"/>
            <a:ext cx="349455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CH-16</a:t>
            </a:r>
            <a:endParaRPr lang="en-US" dirty="0"/>
          </a:p>
        </p:txBody>
      </p:sp>
      <p:cxnSp>
        <p:nvCxnSpPr>
          <p:cNvPr id="91" name="Straight Connector 90"/>
          <p:cNvCxnSpPr>
            <a:endCxn id="72" idx="2"/>
          </p:cNvCxnSpPr>
          <p:nvPr/>
        </p:nvCxnSpPr>
        <p:spPr bwMode="auto">
          <a:xfrm flipV="1">
            <a:off x="1143000" y="1373088"/>
            <a:ext cx="182743" cy="747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 rot="5400000" flipH="1" flipV="1">
            <a:off x="1213904" y="3281896"/>
            <a:ext cx="74712" cy="641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Elbow Connector 96"/>
          <p:cNvCxnSpPr/>
          <p:nvPr/>
        </p:nvCxnSpPr>
        <p:spPr bwMode="auto">
          <a:xfrm>
            <a:off x="1363851" y="1424552"/>
            <a:ext cx="1162373" cy="73746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00" name="Elbow Connector 99"/>
          <p:cNvCxnSpPr/>
          <p:nvPr/>
        </p:nvCxnSpPr>
        <p:spPr bwMode="auto">
          <a:xfrm flipV="1">
            <a:off x="1468464" y="2535264"/>
            <a:ext cx="1070675" cy="77362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9" name="TextBox 108"/>
          <p:cNvSpPr txBox="1"/>
          <p:nvPr/>
        </p:nvSpPr>
        <p:spPr>
          <a:xfrm>
            <a:off x="4572000" y="1219200"/>
            <a:ext cx="2590799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VXS Gigabit serial fabric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Transfer rate of </a:t>
            </a:r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4Gb/s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per board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(2 full duplex lanes @2.5Gb/s)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Use 32ns ‘window’ to Transfer 16-bytes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Each channel is 1 byte: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6 bit Sum + 2 bits for clock recovery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639878" y="1402597"/>
            <a:ext cx="1582293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6 bit Sum (Truncated)</a:t>
            </a:r>
          </a:p>
          <a:p>
            <a:r>
              <a:rPr lang="en-US" sz="1400" dirty="0" smtClean="0"/>
              <a:t>Every Channel</a:t>
            </a:r>
            <a:endParaRPr lang="en-US" sz="1400" dirty="0"/>
          </a:p>
        </p:txBody>
      </p:sp>
      <p:cxnSp>
        <p:nvCxnSpPr>
          <p:cNvPr id="126" name="Straight Arrow Connector 125"/>
          <p:cNvCxnSpPr/>
          <p:nvPr/>
        </p:nvCxnSpPr>
        <p:spPr bwMode="auto">
          <a:xfrm flipV="1">
            <a:off x="4038600" y="2209800"/>
            <a:ext cx="533400" cy="646"/>
          </a:xfrm>
          <a:prstGeom prst="straightConnector1">
            <a:avLst/>
          </a:prstGeom>
          <a:solidFill>
            <a:schemeClr val="accent1"/>
          </a:solidFill>
          <a:ln w="19050" cap="flat" cmpd="dbl" algn="ctr">
            <a:solidFill>
              <a:schemeClr val="tx1"/>
            </a:solidFill>
            <a:prstDash val="dashDot"/>
            <a:round/>
            <a:headEnd type="none" w="med" len="med"/>
            <a:tailEnd type="stealth"/>
          </a:ln>
          <a:effectLst/>
        </p:spPr>
      </p:cxnSp>
      <p:cxnSp>
        <p:nvCxnSpPr>
          <p:cNvPr id="127" name="Straight Arrow Connector 126"/>
          <p:cNvCxnSpPr/>
          <p:nvPr/>
        </p:nvCxnSpPr>
        <p:spPr bwMode="auto">
          <a:xfrm flipV="1">
            <a:off x="4038600" y="2438400"/>
            <a:ext cx="533400" cy="646"/>
          </a:xfrm>
          <a:prstGeom prst="straightConnector1">
            <a:avLst/>
          </a:prstGeom>
          <a:solidFill>
            <a:schemeClr val="accent1"/>
          </a:solidFill>
          <a:ln w="19050" cap="flat" cmpd="dbl" algn="ctr">
            <a:solidFill>
              <a:schemeClr val="tx1"/>
            </a:solidFill>
            <a:prstDash val="dashDot"/>
            <a:round/>
            <a:headEnd type="none" w="med" len="med"/>
            <a:tailEnd type="stealth"/>
          </a:ln>
          <a:effectLst/>
        </p:spPr>
      </p:cxnSp>
      <p:cxnSp>
        <p:nvCxnSpPr>
          <p:cNvPr id="128" name="Straight Arrow Connector 127"/>
          <p:cNvCxnSpPr/>
          <p:nvPr/>
        </p:nvCxnSpPr>
        <p:spPr bwMode="auto">
          <a:xfrm rot="10800000">
            <a:off x="4038600" y="2133600"/>
            <a:ext cx="533400" cy="646"/>
          </a:xfrm>
          <a:prstGeom prst="straightConnector1">
            <a:avLst/>
          </a:prstGeom>
          <a:solidFill>
            <a:schemeClr val="accent1"/>
          </a:solidFill>
          <a:ln w="19050" cap="flat" cmpd="dbl" algn="ctr">
            <a:solidFill>
              <a:schemeClr val="tx1"/>
            </a:solidFill>
            <a:prstDash val="dashDot"/>
            <a:round/>
            <a:headEnd type="none" w="med" len="med"/>
            <a:tailEnd type="stealth"/>
          </a:ln>
          <a:effectLst/>
        </p:spPr>
      </p:cxnSp>
      <p:cxnSp>
        <p:nvCxnSpPr>
          <p:cNvPr id="131" name="Straight Arrow Connector 130"/>
          <p:cNvCxnSpPr/>
          <p:nvPr/>
        </p:nvCxnSpPr>
        <p:spPr bwMode="auto">
          <a:xfrm rot="10800000">
            <a:off x="4038600" y="2514600"/>
            <a:ext cx="533400" cy="646"/>
          </a:xfrm>
          <a:prstGeom prst="straightConnector1">
            <a:avLst/>
          </a:prstGeom>
          <a:solidFill>
            <a:schemeClr val="accent1"/>
          </a:solidFill>
          <a:ln w="19050" cap="flat" cmpd="dbl" algn="ctr">
            <a:solidFill>
              <a:schemeClr val="tx1"/>
            </a:solidFill>
            <a:prstDash val="dashDot"/>
            <a:round/>
            <a:headEnd type="none" w="med" len="med"/>
            <a:tailEnd type="stealth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2438400" y="3657600"/>
            <a:ext cx="2051844" cy="64633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2 bit clock encoding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Allows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8ns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clock recovery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in 32ns ‘window’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467600" y="2743200"/>
            <a:ext cx="1524000" cy="861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16 Bytes in 32ns 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Meets the </a:t>
            </a:r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4Gb/s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transfer bandwidth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Per board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1066800" y="3886200"/>
            <a:ext cx="6781800" cy="2514600"/>
            <a:chOff x="1066800" y="3886200"/>
            <a:chExt cx="6781800" cy="2514600"/>
          </a:xfrm>
        </p:grpSpPr>
        <p:sp>
          <p:nvSpPr>
            <p:cNvPr id="94" name="Rectangle 93"/>
            <p:cNvSpPr/>
            <p:nvPr/>
          </p:nvSpPr>
          <p:spPr bwMode="auto">
            <a:xfrm>
              <a:off x="1676400" y="5257800"/>
              <a:ext cx="3429000" cy="914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17000"/>
                </a:prstClr>
              </a:innerShdw>
            </a:effectLst>
            <a:scene3d>
              <a:camera prst="isometricLeftDown">
                <a:rot lat="600000" lon="60000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1600200" y="5486400"/>
              <a:ext cx="3429000" cy="914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17000"/>
                </a:prstClr>
              </a:innerShdw>
            </a:effectLst>
            <a:scene3d>
              <a:camera prst="isometricLeftDown">
                <a:rot lat="600000" lon="60000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76600" y="5638800"/>
              <a:ext cx="15240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Energy &amp; Time Algorithms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4800600" y="5943600"/>
              <a:ext cx="609600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19" name="TextBox 38"/>
            <p:cNvSpPr txBox="1">
              <a:spLocks noChangeArrowheads="1"/>
            </p:cNvSpPr>
            <p:nvPr/>
          </p:nvSpPr>
          <p:spPr bwMode="auto">
            <a:xfrm>
              <a:off x="5410200" y="5638800"/>
              <a:ext cx="102393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 b="1" dirty="0" smtClean="0"/>
                <a:t>VME</a:t>
              </a:r>
            </a:p>
            <a:p>
              <a:pPr eaLnBrk="0" hangingPunct="0"/>
              <a:r>
                <a:rPr lang="en-US" sz="1600" b="1" dirty="0" smtClean="0"/>
                <a:t>Readout</a:t>
              </a:r>
              <a:endParaRPr lang="en-US" sz="1600" b="1" dirty="0"/>
            </a:p>
          </p:txBody>
        </p:sp>
        <p:sp>
          <p:nvSpPr>
            <p:cNvPr id="21523" name="TextBox 58"/>
            <p:cNvSpPr txBox="1">
              <a:spLocks noChangeArrowheads="1"/>
            </p:cNvSpPr>
            <p:nvPr/>
          </p:nvSpPr>
          <p:spPr bwMode="auto">
            <a:xfrm>
              <a:off x="1752600" y="5715000"/>
              <a:ext cx="1371600" cy="461962"/>
            </a:xfrm>
            <a:prstGeom prst="rect">
              <a:avLst/>
            </a:prstGeom>
            <a:noFill/>
            <a:ln w="9525">
              <a:solidFill>
                <a:schemeClr val="dk1">
                  <a:shade val="95000"/>
                  <a:satMod val="10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200" b="1" dirty="0" smtClean="0"/>
                <a:t>8</a:t>
              </a:r>
              <a:r>
                <a:rPr lang="el-GR" sz="1200" b="1" dirty="0" smtClean="0"/>
                <a:t>μ</a:t>
              </a:r>
              <a:r>
                <a:rPr lang="en-US" sz="1200" b="1" dirty="0"/>
                <a:t>s ADC Sample Pipeline</a:t>
              </a:r>
            </a:p>
          </p:txBody>
        </p:sp>
        <p:sp>
          <p:nvSpPr>
            <p:cNvPr id="21533" name="TextBox 76"/>
            <p:cNvSpPr txBox="1">
              <a:spLocks noChangeArrowheads="1"/>
            </p:cNvSpPr>
            <p:nvPr/>
          </p:nvSpPr>
          <p:spPr bwMode="auto">
            <a:xfrm>
              <a:off x="6400800" y="4724400"/>
              <a:ext cx="1447800" cy="5539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1440" tIns="0" rIns="91440" bIns="0">
              <a:spAutoFit/>
            </a:bodyPr>
            <a:lstStyle/>
            <a:p>
              <a:pPr algn="ctr" eaLnBrk="0" hangingPunct="0"/>
              <a:r>
                <a:rPr lang="en-US" sz="1400" b="1" dirty="0" smtClean="0"/>
                <a:t>Global Trigger</a:t>
              </a:r>
            </a:p>
            <a:p>
              <a:pPr algn="ctr" eaLnBrk="0" hangingPunct="0"/>
              <a:r>
                <a:rPr lang="en-US" sz="1100" dirty="0" smtClean="0"/>
                <a:t>Round Trip Latency &lt;3us</a:t>
              </a:r>
              <a:endParaRPr lang="en-US" sz="1100" dirty="0"/>
            </a:p>
          </p:txBody>
        </p:sp>
        <p:cxnSp>
          <p:nvCxnSpPr>
            <p:cNvPr id="56" name="Elbow Connector 55"/>
            <p:cNvCxnSpPr>
              <a:endCxn id="21523" idx="1"/>
            </p:cNvCxnSpPr>
            <p:nvPr/>
          </p:nvCxnSpPr>
          <p:spPr bwMode="auto">
            <a:xfrm rot="16200000" flipH="1">
              <a:off x="1103711" y="5297091"/>
              <a:ext cx="916781" cy="380998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 rot="5400000">
              <a:off x="1181100" y="48387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 rot="5400000">
              <a:off x="1257300" y="4610100"/>
              <a:ext cx="1143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18" name="Straight Arrow Connector 117"/>
            <p:cNvCxnSpPr>
              <a:stCxn id="21523" idx="3"/>
            </p:cNvCxnSpPr>
            <p:nvPr/>
          </p:nvCxnSpPr>
          <p:spPr bwMode="auto">
            <a:xfrm flipV="1">
              <a:off x="3124200" y="5943600"/>
              <a:ext cx="138193" cy="238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1" name="Straight Arrow Connector 140"/>
            <p:cNvCxnSpPr/>
            <p:nvPr/>
          </p:nvCxnSpPr>
          <p:spPr bwMode="auto">
            <a:xfrm rot="5400000">
              <a:off x="2058194" y="556180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5" name="TextBox 74"/>
            <p:cNvSpPr txBox="1"/>
            <p:nvPr/>
          </p:nvSpPr>
          <p:spPr>
            <a:xfrm>
              <a:off x="1066800" y="4495800"/>
              <a:ext cx="285335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CH-1</a:t>
              </a:r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447800" y="3886200"/>
              <a:ext cx="349455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CH-16</a:t>
              </a:r>
              <a:endParaRPr lang="en-US" dirty="0"/>
            </a:p>
          </p:txBody>
        </p:sp>
        <p:cxnSp>
          <p:nvCxnSpPr>
            <p:cNvPr id="101" name="Straight Connector 100"/>
            <p:cNvCxnSpPr>
              <a:stCxn id="21533" idx="1"/>
            </p:cNvCxnSpPr>
            <p:nvPr/>
          </p:nvCxnSpPr>
          <p:spPr bwMode="auto">
            <a:xfrm rot="10800000">
              <a:off x="2209800" y="4953001"/>
              <a:ext cx="4191000" cy="483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 rot="5400000">
              <a:off x="1981200" y="51816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Arrow Connector 104"/>
            <p:cNvCxnSpPr/>
            <p:nvPr/>
          </p:nvCxnSpPr>
          <p:spPr bwMode="auto">
            <a:xfrm rot="5400000">
              <a:off x="2628900" y="5143500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17" name="Group 116"/>
          <p:cNvGrpSpPr/>
          <p:nvPr/>
        </p:nvGrpSpPr>
        <p:grpSpPr>
          <a:xfrm>
            <a:off x="4648200" y="3657600"/>
            <a:ext cx="2667000" cy="990600"/>
            <a:chOff x="4648200" y="3657600"/>
            <a:chExt cx="2553192" cy="702677"/>
          </a:xfrm>
        </p:grpSpPr>
        <p:grpSp>
          <p:nvGrpSpPr>
            <p:cNvPr id="107" name="Group 106"/>
            <p:cNvGrpSpPr/>
            <p:nvPr/>
          </p:nvGrpSpPr>
          <p:grpSpPr>
            <a:xfrm>
              <a:off x="4648200" y="3657600"/>
              <a:ext cx="1316323" cy="169277"/>
              <a:chOff x="4648200" y="3657600"/>
              <a:chExt cx="1316323" cy="169277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4648200" y="3657600"/>
                <a:ext cx="761999" cy="1692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45720" tIns="0" rIns="45720" bIns="0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6 Bit Sum</a:t>
                </a:r>
                <a:endParaRPr lang="en-US" sz="11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410200" y="3657600"/>
                <a:ext cx="275717" cy="1692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CE1</a:t>
                </a:r>
                <a:endParaRPr lang="en-US" sz="11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688806" y="3657600"/>
                <a:ext cx="275717" cy="1692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CE0</a:t>
                </a:r>
                <a:endParaRPr lang="en-US" sz="11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6019800" y="3657600"/>
              <a:ext cx="285335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CH-1</a:t>
              </a:r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 bwMode="auto">
            <a:xfrm flipV="1">
              <a:off x="5334000" y="38862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 flipV="1">
              <a:off x="5334000" y="40386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019800" y="4191000"/>
              <a:ext cx="349455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CH-16</a:t>
              </a:r>
              <a:endParaRPr lang="en-US" dirty="0"/>
            </a:p>
          </p:txBody>
        </p:sp>
        <p:sp>
          <p:nvSpPr>
            <p:cNvPr id="71" name="Right Brace 70"/>
            <p:cNvSpPr/>
            <p:nvPr/>
          </p:nvSpPr>
          <p:spPr bwMode="auto">
            <a:xfrm>
              <a:off x="6400800" y="3657600"/>
              <a:ext cx="381000" cy="685800"/>
            </a:xfrm>
            <a:prstGeom prst="rightBrac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816671" y="3906864"/>
              <a:ext cx="384721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32 ns</a:t>
              </a:r>
              <a:endParaRPr lang="en-US" sz="1400" dirty="0"/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4648200" y="4191000"/>
              <a:ext cx="1316323" cy="169277"/>
              <a:chOff x="4648200" y="3657600"/>
              <a:chExt cx="1316323" cy="169277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4648200" y="3657600"/>
                <a:ext cx="761999" cy="1692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45720" tIns="0" rIns="45720" bIns="0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6 Bit Sum</a:t>
                </a:r>
                <a:endParaRPr lang="en-US" sz="11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5410200" y="3657600"/>
                <a:ext cx="275717" cy="1692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CE1</a:t>
                </a:r>
                <a:endParaRPr lang="en-US" sz="11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5688806" y="3657600"/>
                <a:ext cx="275717" cy="1692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CE0</a:t>
                </a:r>
                <a:endParaRPr lang="en-US" sz="11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cxnSp>
        <p:nvCxnSpPr>
          <p:cNvPr id="120" name="Straight Connector 119"/>
          <p:cNvCxnSpPr>
            <a:stCxn id="70" idx="3"/>
          </p:cNvCxnSpPr>
          <p:nvPr/>
        </p:nvCxnSpPr>
        <p:spPr bwMode="auto">
          <a:xfrm>
            <a:off x="4490244" y="3980766"/>
            <a:ext cx="234156" cy="1340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8763000" y="60960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14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Title 1"/>
          <p:cNvSpPr>
            <a:spLocks noGrp="1"/>
          </p:cNvSpPr>
          <p:nvPr>
            <p:ph type="title"/>
          </p:nvPr>
        </p:nvSpPr>
        <p:spPr>
          <a:xfrm>
            <a:off x="390525" y="0"/>
            <a:ext cx="8362950" cy="762000"/>
          </a:xfrm>
        </p:spPr>
        <p:txBody>
          <a:bodyPr/>
          <a:lstStyle/>
          <a:p>
            <a:r>
              <a:rPr lang="en-US" sz="2000" dirty="0" smtClean="0"/>
              <a:t>Crate Trigger Processor Point of View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Cluster Finding with Energy Resolution/Channel 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086600" y="1600200"/>
            <a:ext cx="2057400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4 x 2.5Gb/s fiber links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From crates to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Sub-System Processor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Final Cluster Algorithm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To process all calorimeter channels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Cluster Energy Trigger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Will have much more resolution than initial DVCS implementation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76200" y="838200"/>
            <a:ext cx="4423475" cy="2873375"/>
            <a:chOff x="76200" y="838200"/>
            <a:chExt cx="4423475" cy="2873375"/>
          </a:xfrm>
        </p:grpSpPr>
        <p:sp>
          <p:nvSpPr>
            <p:cNvPr id="65" name="Rectangle 64"/>
            <p:cNvSpPr/>
            <p:nvPr/>
          </p:nvSpPr>
          <p:spPr>
            <a:xfrm>
              <a:off x="2514600" y="1878568"/>
              <a:ext cx="1524000" cy="7386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1400" b="1" dirty="0" smtClean="0">
                  <a:solidFill>
                    <a:schemeClr val="tx1"/>
                  </a:solidFill>
                </a:rPr>
                <a:t>Crate Trigger </a:t>
              </a:r>
              <a:endParaRPr lang="en-US" sz="1400" b="1" dirty="0">
                <a:solidFill>
                  <a:schemeClr val="tx1"/>
                </a:solidFill>
              </a:endParaRPr>
            </a:p>
            <a:p>
              <a:pPr algn="ctr" eaLnBrk="0" hangingPunct="0">
                <a:defRPr/>
              </a:pPr>
              <a:r>
                <a:rPr lang="en-US" sz="1400" b="1" dirty="0" smtClean="0">
                  <a:solidFill>
                    <a:schemeClr val="tx1"/>
                  </a:solidFill>
                </a:rPr>
                <a:t>Cluster Combiner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1536" name="TextBox 19"/>
            <p:cNvSpPr txBox="1">
              <a:spLocks noChangeArrowheads="1"/>
            </p:cNvSpPr>
            <p:nvPr/>
          </p:nvSpPr>
          <p:spPr bwMode="auto">
            <a:xfrm>
              <a:off x="76200" y="2057400"/>
              <a:ext cx="106680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200" b="1" dirty="0" smtClean="0"/>
                <a:t>APD Signals</a:t>
              </a:r>
              <a:endParaRPr lang="en-US" sz="1200" b="1" dirty="0"/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flipV="1">
              <a:off x="643180" y="1418246"/>
              <a:ext cx="728420" cy="759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535" name="Freeform 32"/>
            <p:cNvSpPr>
              <a:spLocks noChangeArrowheads="1"/>
            </p:cNvSpPr>
            <p:nvPr/>
          </p:nvSpPr>
          <p:spPr bwMode="auto">
            <a:xfrm>
              <a:off x="139700" y="1456785"/>
              <a:ext cx="460324" cy="372015"/>
            </a:xfrm>
            <a:custGeom>
              <a:avLst/>
              <a:gdLst>
                <a:gd name="T0" fmla="*/ 0 w 1192378"/>
                <a:gd name="T1" fmla="*/ 0 h 285240"/>
                <a:gd name="T2" fmla="*/ 115800 w 1192378"/>
                <a:gd name="T3" fmla="*/ 595190 h 285240"/>
                <a:gd name="T4" fmla="*/ 273532 w 1192378"/>
                <a:gd name="T5" fmla="*/ 296886 h 285240"/>
                <a:gd name="T6" fmla="*/ 496537 w 1192378"/>
                <a:gd name="T7" fmla="*/ 73704 h 285240"/>
                <a:gd name="T8" fmla="*/ 1048628 w 1192378"/>
                <a:gd name="T9" fmla="*/ 16533 h 285240"/>
                <a:gd name="T10" fmla="*/ 1048628 w 1192378"/>
                <a:gd name="T11" fmla="*/ 16533 h 285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92378"/>
                <a:gd name="T19" fmla="*/ 0 h 285240"/>
                <a:gd name="T20" fmla="*/ 1192378 w 1192378"/>
                <a:gd name="T21" fmla="*/ 285240 h 285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92378" h="285240">
                  <a:moveTo>
                    <a:pt x="0" y="0"/>
                  </a:moveTo>
                  <a:cubicBezTo>
                    <a:pt x="23774" y="128016"/>
                    <a:pt x="79836" y="241454"/>
                    <a:pt x="131674" y="263347"/>
                  </a:cubicBezTo>
                  <a:cubicBezTo>
                    <a:pt x="183512" y="285240"/>
                    <a:pt x="238874" y="169816"/>
                    <a:pt x="311029" y="131360"/>
                  </a:cubicBezTo>
                  <a:cubicBezTo>
                    <a:pt x="383184" y="92904"/>
                    <a:pt x="417713" y="53285"/>
                    <a:pt x="564604" y="32611"/>
                  </a:cubicBezTo>
                  <a:cubicBezTo>
                    <a:pt x="711495" y="11937"/>
                    <a:pt x="1087749" y="11531"/>
                    <a:pt x="1192378" y="7315"/>
                  </a:cubicBez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358588" y="1416424"/>
              <a:ext cx="288792" cy="371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990600" y="1143000"/>
              <a:ext cx="836768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/>
                <a:t>Serial Stream</a:t>
              </a:r>
              <a:endParaRPr lang="en-US" sz="1200" dirty="0"/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flipV="1">
              <a:off x="705173" y="3301021"/>
              <a:ext cx="732080" cy="786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Freeform 32"/>
            <p:cNvSpPr>
              <a:spLocks noChangeArrowheads="1"/>
            </p:cNvSpPr>
            <p:nvPr/>
          </p:nvSpPr>
          <p:spPr bwMode="auto">
            <a:xfrm>
              <a:off x="205353" y="3339560"/>
              <a:ext cx="460324" cy="372015"/>
            </a:xfrm>
            <a:custGeom>
              <a:avLst/>
              <a:gdLst>
                <a:gd name="T0" fmla="*/ 0 w 1192378"/>
                <a:gd name="T1" fmla="*/ 0 h 285240"/>
                <a:gd name="T2" fmla="*/ 115800 w 1192378"/>
                <a:gd name="T3" fmla="*/ 595190 h 285240"/>
                <a:gd name="T4" fmla="*/ 273532 w 1192378"/>
                <a:gd name="T5" fmla="*/ 296886 h 285240"/>
                <a:gd name="T6" fmla="*/ 496537 w 1192378"/>
                <a:gd name="T7" fmla="*/ 73704 h 285240"/>
                <a:gd name="T8" fmla="*/ 1048628 w 1192378"/>
                <a:gd name="T9" fmla="*/ 16533 h 285240"/>
                <a:gd name="T10" fmla="*/ 1048628 w 1192378"/>
                <a:gd name="T11" fmla="*/ 16533 h 285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92378"/>
                <a:gd name="T19" fmla="*/ 0 h 285240"/>
                <a:gd name="T20" fmla="*/ 1192378 w 1192378"/>
                <a:gd name="T21" fmla="*/ 285240 h 285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92378" h="285240">
                  <a:moveTo>
                    <a:pt x="0" y="0"/>
                  </a:moveTo>
                  <a:cubicBezTo>
                    <a:pt x="23774" y="128016"/>
                    <a:pt x="79836" y="241454"/>
                    <a:pt x="131674" y="263347"/>
                  </a:cubicBezTo>
                  <a:cubicBezTo>
                    <a:pt x="183512" y="285240"/>
                    <a:pt x="238874" y="169816"/>
                    <a:pt x="311029" y="131360"/>
                  </a:cubicBezTo>
                  <a:cubicBezTo>
                    <a:pt x="383184" y="92904"/>
                    <a:pt x="417713" y="53285"/>
                    <a:pt x="564604" y="32611"/>
                  </a:cubicBezTo>
                  <a:cubicBezTo>
                    <a:pt x="711495" y="11937"/>
                    <a:pt x="1087749" y="11531"/>
                    <a:pt x="1192378" y="7315"/>
                  </a:cubicBez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>
              <a:off x="424241" y="3299199"/>
              <a:ext cx="288792" cy="371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 bwMode="auto">
            <a:xfrm>
              <a:off x="838200" y="19050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 flipV="1">
              <a:off x="838200" y="23622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52400" y="1219200"/>
              <a:ext cx="410369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Board 1</a:t>
              </a:r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52400" y="3124200"/>
              <a:ext cx="474489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Board 16</a:t>
              </a:r>
              <a:endParaRPr lang="en-US" dirty="0"/>
            </a:p>
          </p:txBody>
        </p:sp>
        <p:cxnSp>
          <p:nvCxnSpPr>
            <p:cNvPr id="91" name="Straight Connector 90"/>
            <p:cNvCxnSpPr/>
            <p:nvPr/>
          </p:nvCxnSpPr>
          <p:spPr bwMode="auto">
            <a:xfrm rot="5400000" flipH="1" flipV="1">
              <a:off x="1122333" y="1392267"/>
              <a:ext cx="76204" cy="3487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 rot="5400000" flipH="1" flipV="1">
              <a:off x="1181844" y="3237756"/>
              <a:ext cx="150912" cy="76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Elbow Connector 96"/>
            <p:cNvCxnSpPr/>
            <p:nvPr/>
          </p:nvCxnSpPr>
          <p:spPr bwMode="auto">
            <a:xfrm>
              <a:off x="1363851" y="1424552"/>
              <a:ext cx="1162373" cy="73746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00" name="Elbow Connector 99"/>
            <p:cNvCxnSpPr/>
            <p:nvPr/>
          </p:nvCxnSpPr>
          <p:spPr bwMode="auto">
            <a:xfrm flipV="1">
              <a:off x="1447800" y="2502976"/>
              <a:ext cx="1070675" cy="77362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7" name="TextBox 76"/>
            <p:cNvSpPr txBox="1"/>
            <p:nvPr/>
          </p:nvSpPr>
          <p:spPr>
            <a:xfrm>
              <a:off x="990600" y="2971800"/>
              <a:ext cx="836768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/>
                <a:t>Serial Stream</a:t>
              </a:r>
              <a:endParaRPr lang="en-US" sz="1200" dirty="0"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2061275" y="2820692"/>
              <a:ext cx="2438400" cy="838200"/>
              <a:chOff x="2362200" y="3962400"/>
              <a:chExt cx="2438400" cy="838200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2438400" y="4038600"/>
                <a:ext cx="610745" cy="1692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6 Bit Sum</a:t>
                </a:r>
                <a:endParaRPr lang="en-US" sz="11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048000" y="4038600"/>
                <a:ext cx="275717" cy="1692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CE1</a:t>
                </a:r>
                <a:endParaRPr lang="en-US" sz="11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322208" y="4045059"/>
                <a:ext cx="275717" cy="1692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CE0</a:t>
                </a:r>
                <a:endParaRPr lang="en-US" sz="11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657600" y="4038600"/>
                <a:ext cx="285335" cy="153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CH-1</a:t>
                </a:r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 bwMode="auto">
              <a:xfrm flipV="1">
                <a:off x="2971800" y="4267200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 bwMode="auto">
              <a:xfrm flipV="1">
                <a:off x="2971800" y="4419600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438400" y="4572000"/>
                <a:ext cx="610745" cy="1692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6 Bit Sum</a:t>
                </a:r>
                <a:endParaRPr lang="en-US" sz="11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048000" y="4572000"/>
                <a:ext cx="275717" cy="1692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CE1</a:t>
                </a:r>
                <a:endParaRPr lang="en-US" sz="11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3322208" y="4578459"/>
                <a:ext cx="275717" cy="1692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CE0</a:t>
                </a:r>
                <a:endParaRPr lang="en-US" sz="11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657600" y="4572000"/>
                <a:ext cx="349455" cy="153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CH-16</a:t>
                </a:r>
                <a:endParaRPr lang="en-US" dirty="0"/>
              </a:p>
            </p:txBody>
          </p:sp>
          <p:sp>
            <p:nvSpPr>
              <p:cNvPr id="71" name="Right Brace 70"/>
              <p:cNvSpPr/>
              <p:nvPr/>
            </p:nvSpPr>
            <p:spPr bwMode="auto">
              <a:xfrm>
                <a:off x="4038600" y="4038600"/>
                <a:ext cx="381000" cy="685800"/>
              </a:xfrm>
              <a:prstGeom prst="rightBrac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4454471" y="4287864"/>
                <a:ext cx="32861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 smtClean="0"/>
                  <a:t>32 ns</a:t>
                </a:r>
                <a:endParaRPr lang="en-US" sz="1200" dirty="0"/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2362200" y="3962400"/>
                <a:ext cx="2438400" cy="838200"/>
              </a:xfrm>
              <a:prstGeom prst="rect">
                <a:avLst/>
              </a:prstGeom>
              <a:solidFill>
                <a:schemeClr val="accent1">
                  <a:alpha val="22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2057400" y="838200"/>
              <a:ext cx="2438400" cy="838200"/>
              <a:chOff x="2362200" y="3962400"/>
              <a:chExt cx="2438400" cy="838200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2438400" y="4038600"/>
                <a:ext cx="610745" cy="1692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6 Bit Sum</a:t>
                </a:r>
                <a:endParaRPr lang="en-US" sz="11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3048000" y="4038600"/>
                <a:ext cx="275717" cy="1692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CE1</a:t>
                </a:r>
                <a:endParaRPr lang="en-US" sz="11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3322208" y="4045059"/>
                <a:ext cx="275717" cy="1692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CE0</a:t>
                </a:r>
                <a:endParaRPr lang="en-US" sz="11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3657600" y="4038600"/>
                <a:ext cx="285335" cy="153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CH-1</a:t>
                </a:r>
                <a:endParaRPr lang="en-US" dirty="0"/>
              </a:p>
            </p:txBody>
          </p:sp>
          <p:sp>
            <p:nvSpPr>
              <p:cNvPr id="101" name="Oval 100"/>
              <p:cNvSpPr/>
              <p:nvPr/>
            </p:nvSpPr>
            <p:spPr bwMode="auto">
              <a:xfrm flipV="1">
                <a:off x="2971800" y="4267200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 bwMode="auto">
              <a:xfrm flipV="1">
                <a:off x="2971800" y="4419600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2438400" y="4572000"/>
                <a:ext cx="610745" cy="1692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6 Bit Sum</a:t>
                </a:r>
                <a:endParaRPr lang="en-US" sz="11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3048000" y="4572000"/>
                <a:ext cx="275717" cy="1692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CE1</a:t>
                </a:r>
                <a:endParaRPr lang="en-US" sz="11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3322208" y="4578459"/>
                <a:ext cx="275717" cy="1692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CE0</a:t>
                </a:r>
                <a:endParaRPr lang="en-US" sz="11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657600" y="4572000"/>
                <a:ext cx="349455" cy="153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CH-16</a:t>
                </a:r>
                <a:endParaRPr lang="en-US" dirty="0"/>
              </a:p>
            </p:txBody>
          </p:sp>
          <p:sp>
            <p:nvSpPr>
              <p:cNvPr id="107" name="Right Brace 106"/>
              <p:cNvSpPr/>
              <p:nvPr/>
            </p:nvSpPr>
            <p:spPr bwMode="auto">
              <a:xfrm>
                <a:off x="4038600" y="4038600"/>
                <a:ext cx="381000" cy="685800"/>
              </a:xfrm>
              <a:prstGeom prst="rightBrac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4454471" y="4287864"/>
                <a:ext cx="32861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 smtClean="0"/>
                  <a:t>32 ns</a:t>
                </a:r>
                <a:endParaRPr lang="en-US" sz="1200" dirty="0"/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2362200" y="3962400"/>
                <a:ext cx="2438400" cy="838200"/>
              </a:xfrm>
              <a:prstGeom prst="rect">
                <a:avLst/>
              </a:prstGeom>
              <a:solidFill>
                <a:schemeClr val="accent1">
                  <a:alpha val="22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  <p:cxnSp>
          <p:nvCxnSpPr>
            <p:cNvPr id="115" name="Straight Connector 114"/>
            <p:cNvCxnSpPr/>
            <p:nvPr/>
          </p:nvCxnSpPr>
          <p:spPr bwMode="auto">
            <a:xfrm rot="5400000" flipH="1" flipV="1">
              <a:off x="1790700" y="1485900"/>
              <a:ext cx="3810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>
              <a:stCxn id="90" idx="1"/>
            </p:cNvCxnSpPr>
            <p:nvPr/>
          </p:nvCxnSpPr>
          <p:spPr bwMode="auto">
            <a:xfrm rot="10800000">
              <a:off x="1905001" y="2743200"/>
              <a:ext cx="156275" cy="4965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48700"/>
            <a:ext cx="3200400" cy="204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" name="Oval 121"/>
          <p:cNvSpPr/>
          <p:nvPr/>
        </p:nvSpPr>
        <p:spPr>
          <a:xfrm>
            <a:off x="3505200" y="5029200"/>
            <a:ext cx="304800" cy="228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4419600" y="2133600"/>
            <a:ext cx="304800" cy="228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4" name="Picture 2" descr="C:\Temp\New Folder\IMG_5815.jpg"/>
          <p:cNvPicPr>
            <a:picLocks noChangeAspect="1" noChangeArrowheads="1"/>
          </p:cNvPicPr>
          <p:nvPr/>
        </p:nvPicPr>
        <p:blipFill>
          <a:blip r:embed="rId3" cstate="print"/>
          <a:srcRect l="1703" t="18163" r="6350" b="19422"/>
          <a:stretch>
            <a:fillRect/>
          </a:stretch>
        </p:blipFill>
        <p:spPr bwMode="auto">
          <a:xfrm rot="5400000">
            <a:off x="4073978" y="1869622"/>
            <a:ext cx="3891643" cy="1981200"/>
          </a:xfrm>
          <a:prstGeom prst="rect">
            <a:avLst/>
          </a:prstGeom>
          <a:noFill/>
        </p:spPr>
      </p:pic>
      <p:cxnSp>
        <p:nvCxnSpPr>
          <p:cNvPr id="129" name="Straight Connector 128"/>
          <p:cNvCxnSpPr>
            <a:stCxn id="65" idx="3"/>
            <a:endCxn id="123" idx="0"/>
          </p:cNvCxnSpPr>
          <p:nvPr/>
        </p:nvCxnSpPr>
        <p:spPr bwMode="auto">
          <a:xfrm flipV="1">
            <a:off x="4038600" y="2133600"/>
            <a:ext cx="533400" cy="1143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stealth" w="med" len="med"/>
            <a:tailEnd type="none" w="med" len="med"/>
          </a:ln>
          <a:effectLst/>
        </p:spPr>
      </p:cxnSp>
      <p:cxnSp>
        <p:nvCxnSpPr>
          <p:cNvPr id="132" name="Straight Connector 131"/>
          <p:cNvCxnSpPr>
            <a:stCxn id="123" idx="0"/>
          </p:cNvCxnSpPr>
          <p:nvPr/>
        </p:nvCxnSpPr>
        <p:spPr bwMode="auto">
          <a:xfrm rot="16200000" flipH="1">
            <a:off x="4953000" y="1752600"/>
            <a:ext cx="228600" cy="990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35" name="Straight Connector 134"/>
          <p:cNvCxnSpPr>
            <a:endCxn id="122" idx="0"/>
          </p:cNvCxnSpPr>
          <p:nvPr/>
        </p:nvCxnSpPr>
        <p:spPr bwMode="auto">
          <a:xfrm flipV="1">
            <a:off x="3048000" y="5029200"/>
            <a:ext cx="609600" cy="1143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stealth" w="med" len="med"/>
            <a:tailEnd type="none" w="med" len="med"/>
          </a:ln>
          <a:effectLst/>
        </p:spPr>
      </p:cxnSp>
      <p:cxnSp>
        <p:nvCxnSpPr>
          <p:cNvPr id="149" name="Straight Arrow Connector 148"/>
          <p:cNvCxnSpPr>
            <a:stCxn id="122" idx="0"/>
          </p:cNvCxnSpPr>
          <p:nvPr/>
        </p:nvCxnSpPr>
        <p:spPr bwMode="auto">
          <a:xfrm rot="5400000" flipH="1" flipV="1">
            <a:off x="3390900" y="2857500"/>
            <a:ext cx="2438400" cy="1905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529" name="TextBox 66"/>
          <p:cNvSpPr txBox="1">
            <a:spLocks noChangeArrowheads="1"/>
          </p:cNvSpPr>
          <p:nvPr/>
        </p:nvSpPr>
        <p:spPr bwMode="auto">
          <a:xfrm>
            <a:off x="5943600" y="914400"/>
            <a:ext cx="1066800" cy="49244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n-US" sz="1600" b="1" dirty="0" smtClean="0"/>
              <a:t>Sub-System Processor</a:t>
            </a:r>
            <a:endParaRPr lang="en-US" sz="1600" b="1" dirty="0"/>
          </a:p>
        </p:txBody>
      </p:sp>
      <p:sp>
        <p:nvSpPr>
          <p:cNvPr id="150" name="TextBox 149"/>
          <p:cNvSpPr txBox="1"/>
          <p:nvPr/>
        </p:nvSpPr>
        <p:spPr>
          <a:xfrm>
            <a:off x="3962400" y="4648200"/>
            <a:ext cx="384721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 smtClean="0"/>
              <a:t>8Gb/s</a:t>
            </a:r>
            <a:endParaRPr lang="en-US" sz="1200" b="1" dirty="0"/>
          </a:p>
        </p:txBody>
      </p:sp>
      <p:sp>
        <p:nvSpPr>
          <p:cNvPr id="151" name="TextBox 150"/>
          <p:cNvSpPr txBox="1"/>
          <p:nvPr/>
        </p:nvSpPr>
        <p:spPr>
          <a:xfrm>
            <a:off x="4572000" y="1905000"/>
            <a:ext cx="384721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 smtClean="0"/>
              <a:t>8Gb/s</a:t>
            </a:r>
            <a:endParaRPr lang="en-US" sz="1200" b="1" dirty="0"/>
          </a:p>
        </p:txBody>
      </p:sp>
      <p:cxnSp>
        <p:nvCxnSpPr>
          <p:cNvPr id="153" name="Straight Connector 152"/>
          <p:cNvCxnSpPr>
            <a:endCxn id="151" idx="2"/>
          </p:cNvCxnSpPr>
          <p:nvPr/>
        </p:nvCxnSpPr>
        <p:spPr bwMode="auto">
          <a:xfrm rot="16200000" flipV="1">
            <a:off x="4608114" y="2245913"/>
            <a:ext cx="348734" cy="362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Straight Connector 154"/>
          <p:cNvCxnSpPr>
            <a:endCxn id="150" idx="0"/>
          </p:cNvCxnSpPr>
          <p:nvPr/>
        </p:nvCxnSpPr>
        <p:spPr bwMode="auto">
          <a:xfrm rot="16200000" flipH="1">
            <a:off x="3982380" y="4475819"/>
            <a:ext cx="228600" cy="1161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8763000" y="60960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15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143000" y="228600"/>
            <a:ext cx="678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>
                <a:latin typeface="Calibri" pitchFamily="34" charset="0"/>
              </a:rPr>
              <a:t>Activities to be completed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838200"/>
            <a:ext cx="8931484" cy="5555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Define requirements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for readout electronics and trigger hardware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Expected signal rates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Expected signal amplitudes/pulse widths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Expected trigger rates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Calorimeter APD channels only? Or are there Hodoscope channels?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Channel sum resolution 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6 bits proposed.  Is this acceptable?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Firmware development can begin once requirements are complete.  (June 2011)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- Must create realistic work plan for firmware on FADC250, CTP and SSP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- Plan must account for simulation and testing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Hardware Status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- We have VXS crates, </a:t>
            </a: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rate </a:t>
            </a: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rigger </a:t>
            </a: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rocessors, </a:t>
            </a: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ub</a:t>
            </a: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ystem Processor, </a:t>
            </a: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rigger </a:t>
            </a: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nterface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ignal </a:t>
            </a: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istribution and </a:t>
            </a: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ead-</a:t>
            </a: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ut </a:t>
            </a: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ontrollers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- 35 FADC250 are presently at the assembly company and delivery is imminent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- FADC250 will need acceptance testing and then will be fully qualified in a two crate test (Summer 2011)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Pre-commissioning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- Hall Installation activities: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=Cabling, VXS crates and readout module setup/configuration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=System level testing/troubleshooting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6800" y="61722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16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143000" y="228600"/>
            <a:ext cx="678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>
                <a:latin typeface="Calibri" pitchFamily="34" charset="0"/>
              </a:rPr>
              <a:t>Summary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838200"/>
            <a:ext cx="836703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Synchronous Flash ADC system samples detector signals at 4ns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- Buffer digitized signal data for 8us (per channel)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- Trigger algorithms run at 4ns and result data are transferred serially (VXS or Fiber)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- If Physics ‘Trigger’ condition satisfied, 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Distribute Trigger signal to front end crates to initiate readout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System is capable of high (&gt;100KHz) trigger rates with &gt;100MB/s VME64x readout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VXS fabric allows for “Smart” Trigger algorithm results to be transferred to global trigger modules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Front-End Flash ADC-250 boards are in pre-production 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We have the required trigger modules for a full two crate system</a:t>
            </a:r>
          </a:p>
          <a:p>
            <a:pPr lvl="1">
              <a:buFontTx/>
              <a:buChar char="-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SD 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VXS Signal Distribution board</a:t>
            </a:r>
          </a:p>
          <a:p>
            <a:pPr lvl="1">
              <a:buFontTx/>
              <a:buChar char="-"/>
            </a:pPr>
            <a:r>
              <a:rPr lang="en-US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TI  Trigger Interface board</a:t>
            </a:r>
          </a:p>
          <a:p>
            <a:pPr lvl="1">
              <a:buFontTx/>
              <a:buChar char="-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CTP 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Crate Trigger Processor board</a:t>
            </a:r>
          </a:p>
          <a:p>
            <a:pPr lvl="1">
              <a:buFontTx/>
              <a:buChar char="-"/>
            </a:pPr>
            <a:r>
              <a:rPr lang="en-US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SSP  Sub-System Processor board</a:t>
            </a:r>
          </a:p>
          <a:p>
            <a:pPr lvl="1">
              <a:buFontTx/>
              <a:buChar char="-"/>
            </a:pPr>
            <a:r>
              <a:rPr lang="en-US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Plenty of VXS crates on site</a:t>
            </a:r>
          </a:p>
          <a:p>
            <a:pPr lvl="1">
              <a:buFontTx/>
              <a:buChar char="-"/>
            </a:pPr>
            <a:endParaRPr lang="en-US" sz="1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Requirements, Firmware development, and installation work plans need to be detailed</a:t>
            </a:r>
          </a:p>
          <a:p>
            <a:pPr lvl="1"/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6800" y="61722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17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9" name="TextBox 29"/>
          <p:cNvSpPr txBox="1">
            <a:spLocks noChangeArrowheads="1"/>
          </p:cNvSpPr>
          <p:nvPr/>
        </p:nvSpPr>
        <p:spPr bwMode="auto">
          <a:xfrm>
            <a:off x="1066800" y="2819417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 smtClean="0">
                <a:latin typeface="Calibri" pitchFamily="34" charset="0"/>
              </a:rPr>
              <a:t>All sorts of good stuff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0123" y="762000"/>
            <a:ext cx="4358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Backup Slides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ate1_DAqTrig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5818" y="304800"/>
            <a:ext cx="4512364" cy="2514600"/>
          </a:xfrm>
          <a:prstGeom prst="rect">
            <a:avLst/>
          </a:prstGeom>
        </p:spPr>
      </p:pic>
      <p:pic>
        <p:nvPicPr>
          <p:cNvPr id="5" name="Picture 4" descr="Crate2_DAqTrig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1" y="3258513"/>
            <a:ext cx="4572000" cy="266323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391400" y="2971800"/>
            <a:ext cx="228600" cy="304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0"/>
          <p:cNvGrpSpPr/>
          <p:nvPr/>
        </p:nvGrpSpPr>
        <p:grpSpPr>
          <a:xfrm>
            <a:off x="7086600" y="3733800"/>
            <a:ext cx="76200" cy="152400"/>
            <a:chOff x="7010400" y="1524000"/>
            <a:chExt cx="76200" cy="152400"/>
          </a:xfrm>
        </p:grpSpPr>
        <p:cxnSp>
          <p:nvCxnSpPr>
            <p:cNvPr id="12" name="Straight Connector 11"/>
            <p:cNvCxnSpPr/>
            <p:nvPr/>
          </p:nvCxnSpPr>
          <p:spPr>
            <a:xfrm rot="16200000" flipH="1">
              <a:off x="7010400" y="1524000"/>
              <a:ext cx="76200" cy="762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7010400" y="1600200"/>
              <a:ext cx="76200" cy="762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>
            <a:off x="7162800" y="3810000"/>
            <a:ext cx="2286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6386513" y="2805113"/>
            <a:ext cx="2005012" cy="4762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7081838" y="1804988"/>
            <a:ext cx="3048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1"/>
          <p:cNvGrpSpPr/>
          <p:nvPr/>
        </p:nvGrpSpPr>
        <p:grpSpPr>
          <a:xfrm>
            <a:off x="7005638" y="1728788"/>
            <a:ext cx="76200" cy="152400"/>
            <a:chOff x="7010400" y="1524000"/>
            <a:chExt cx="76200" cy="152400"/>
          </a:xfrm>
        </p:grpSpPr>
        <p:cxnSp>
          <p:nvCxnSpPr>
            <p:cNvPr id="23" name="Straight Connector 22"/>
            <p:cNvCxnSpPr/>
            <p:nvPr/>
          </p:nvCxnSpPr>
          <p:spPr>
            <a:xfrm rot="16200000" flipH="1">
              <a:off x="7010400" y="1524000"/>
              <a:ext cx="76200" cy="762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7010400" y="1600200"/>
              <a:ext cx="76200" cy="762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/>
          <p:cNvCxnSpPr/>
          <p:nvPr/>
        </p:nvCxnSpPr>
        <p:spPr>
          <a:xfrm>
            <a:off x="6667500" y="1804988"/>
            <a:ext cx="407958" cy="1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629400" y="3810000"/>
            <a:ext cx="504825" cy="4763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667000" y="2819400"/>
            <a:ext cx="805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Fiber Link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6200000" flipV="1">
            <a:off x="2798780" y="2001826"/>
            <a:ext cx="1878433" cy="1684786"/>
          </a:xfrm>
          <a:prstGeom prst="straightConnector1">
            <a:avLst/>
          </a:prstGeom>
          <a:ln w="25400">
            <a:solidFill>
              <a:srgbClr val="FFC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>
            <a:off x="2895600" y="1676400"/>
            <a:ext cx="1677194" cy="381794"/>
          </a:xfrm>
          <a:prstGeom prst="straightConnector1">
            <a:avLst/>
          </a:prstGeom>
          <a:ln w="25400">
            <a:solidFill>
              <a:srgbClr val="FFC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962400" y="2895600"/>
            <a:ext cx="152400" cy="228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3505200" y="1828800"/>
            <a:ext cx="152400" cy="228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1000"/>
            <a:ext cx="1066800" cy="1089070"/>
          </a:xfrm>
          <a:prstGeom prst="rect">
            <a:avLst/>
          </a:prstGeom>
          <a:noFill/>
        </p:spPr>
      </p:pic>
      <p:sp>
        <p:nvSpPr>
          <p:cNvPr id="56" name="TextBox 55"/>
          <p:cNvSpPr txBox="1"/>
          <p:nvPr/>
        </p:nvSpPr>
        <p:spPr>
          <a:xfrm>
            <a:off x="152400" y="152400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CODA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68068" y="2462078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“DSC8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”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23296" y="5545732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“DSC9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”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397853" y="4289571"/>
            <a:ext cx="150362" cy="844142"/>
          </a:xfrm>
          <a:prstGeom prst="rect">
            <a:avLst/>
          </a:prstGeom>
          <a:noFill/>
        </p:spPr>
        <p:txBody>
          <a:bodyPr vert="wordArtVert" wrap="none" lIns="0" rIns="0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LINUX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06941" y="1284215"/>
            <a:ext cx="150362" cy="844142"/>
          </a:xfrm>
          <a:prstGeom prst="rect">
            <a:avLst/>
          </a:prstGeom>
          <a:noFill/>
        </p:spPr>
        <p:txBody>
          <a:bodyPr vert="wordArtVert" wrap="none" lIns="0" rIns="0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LINUX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modem"/>
          <p:cNvSpPr>
            <a:spLocks noEditPoints="1" noChangeArrowheads="1"/>
          </p:cNvSpPr>
          <p:nvPr/>
        </p:nvSpPr>
        <p:spPr bwMode="auto">
          <a:xfrm>
            <a:off x="228600" y="2743200"/>
            <a:ext cx="1371600" cy="3048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6" name="tower"/>
          <p:cNvSpPr>
            <a:spLocks noEditPoints="1" noChangeArrowheads="1"/>
          </p:cNvSpPr>
          <p:nvPr/>
        </p:nvSpPr>
        <p:spPr bwMode="auto">
          <a:xfrm rot="16200000">
            <a:off x="842964" y="1290637"/>
            <a:ext cx="290512" cy="1671639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81000" y="1600200"/>
            <a:ext cx="128432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Dell 2GHz Xeon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Dual core 1U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4538" y="3031958"/>
            <a:ext cx="1420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Network Switch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Straight Arrow Connector 54"/>
          <p:cNvCxnSpPr>
            <a:stCxn id="61" idx="2"/>
            <a:endCxn id="1028" idx="3"/>
          </p:cNvCxnSpPr>
          <p:nvPr/>
        </p:nvCxnSpPr>
        <p:spPr>
          <a:xfrm rot="5400000">
            <a:off x="1697390" y="2031167"/>
            <a:ext cx="687543" cy="881922"/>
          </a:xfrm>
          <a:prstGeom prst="straightConnector1">
            <a:avLst/>
          </a:prstGeom>
          <a:ln w="1587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1028" idx="4"/>
          </p:cNvCxnSpPr>
          <p:nvPr/>
        </p:nvCxnSpPr>
        <p:spPr>
          <a:xfrm rot="16200000" flipV="1">
            <a:off x="1600200" y="3048000"/>
            <a:ext cx="838200" cy="838200"/>
          </a:xfrm>
          <a:prstGeom prst="straightConnector1">
            <a:avLst/>
          </a:prstGeom>
          <a:ln w="1587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676400" y="2819400"/>
            <a:ext cx="6206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Ethernet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rot="16200000" flipH="1">
            <a:off x="1905000" y="2514600"/>
            <a:ext cx="228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 flipH="1" flipV="1">
            <a:off x="1638300" y="3238500"/>
            <a:ext cx="304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 flipH="1" flipV="1">
            <a:off x="496094" y="2551906"/>
            <a:ext cx="533400" cy="1588"/>
          </a:xfrm>
          <a:prstGeom prst="straightConnector1">
            <a:avLst/>
          </a:prstGeom>
          <a:ln w="1587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 flipH="1" flipV="1">
            <a:off x="-76200" y="1600200"/>
            <a:ext cx="762000" cy="1588"/>
          </a:xfrm>
          <a:prstGeom prst="straightConnector1">
            <a:avLst/>
          </a:prstGeom>
          <a:ln w="15875">
            <a:solidFill>
              <a:srgbClr val="00B0F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rot="5400000" flipH="1" flipV="1">
            <a:off x="2552700" y="495300"/>
            <a:ext cx="685800" cy="1588"/>
          </a:xfrm>
          <a:prstGeom prst="bentConnector3">
            <a:avLst>
              <a:gd name="adj1" fmla="val 50000"/>
            </a:avLst>
          </a:prstGeom>
          <a:ln w="12700">
            <a:solidFill>
              <a:srgbClr val="00B05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/>
          <p:nvPr/>
        </p:nvCxnSpPr>
        <p:spPr>
          <a:xfrm>
            <a:off x="2895600" y="152400"/>
            <a:ext cx="3733800" cy="1588"/>
          </a:xfrm>
          <a:prstGeom prst="bentConnector3">
            <a:avLst>
              <a:gd name="adj1" fmla="val 50000"/>
            </a:avLst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/>
          <p:nvPr/>
        </p:nvCxnSpPr>
        <p:spPr>
          <a:xfrm rot="5400000">
            <a:off x="6477000" y="304800"/>
            <a:ext cx="304800" cy="1588"/>
          </a:xfrm>
          <a:prstGeom prst="bentConnector3">
            <a:avLst>
              <a:gd name="adj1" fmla="val 50000"/>
            </a:avLst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858000" y="76200"/>
            <a:ext cx="2149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Two crate Trigger Signal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From SSP to TI(TS)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6705600" y="228600"/>
            <a:ext cx="248653" cy="116305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534400" y="64770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19</a:t>
            </a:r>
            <a:endParaRPr lang="en-US" sz="12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152400" y="3886200"/>
            <a:ext cx="20374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256 inputs/crate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APD amplified signal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will drive input of FADC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Plenty of channels for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424 calorimeter outputs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Straight Connector 66"/>
          <p:cNvCxnSpPr/>
          <p:nvPr/>
        </p:nvCxnSpPr>
        <p:spPr bwMode="auto">
          <a:xfrm rot="5400000" flipH="1" flipV="1">
            <a:off x="3581400" y="2743200"/>
            <a:ext cx="1524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P124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666751" y="1504950"/>
            <a:ext cx="5334001" cy="40005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038600" y="838200"/>
            <a:ext cx="4572000" cy="56015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1600" dirty="0" smtClean="0"/>
              <a:t>  16 Channel, 12-bit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sz="1600" dirty="0" smtClean="0"/>
              <a:t>  4ns continuous sampling 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sz="1600" dirty="0" smtClean="0"/>
              <a:t> Input Ranges: 0.5V, 1.0V, 2.0V</a:t>
            </a:r>
          </a:p>
          <a:p>
            <a:pPr lvl="1" algn="l"/>
            <a:r>
              <a:rPr lang="en-US" sz="1600" dirty="0" smtClean="0"/>
              <a:t>   (user selectable via jumpers)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sz="1600" dirty="0" smtClean="0"/>
              <a:t> Bipolar input, Full Offset Adj.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sz="1600" dirty="0" smtClean="0"/>
              <a:t> Intrinsic resolution – </a:t>
            </a:r>
            <a:r>
              <a:rPr lang="el-GR" sz="1600" dirty="0" smtClean="0"/>
              <a:t>σ</a:t>
            </a:r>
            <a:r>
              <a:rPr lang="en-US" sz="1600" dirty="0" smtClean="0"/>
              <a:t> = 1.15 LSB.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sz="1600" dirty="0" smtClean="0"/>
              <a:t> 2eSST VME64x readout 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sz="1600" dirty="0" smtClean="0"/>
              <a:t>  Several modes for readout data format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 </a:t>
            </a:r>
            <a:r>
              <a:rPr lang="en-US" sz="1400" dirty="0" smtClean="0"/>
              <a:t>Raw data</a:t>
            </a:r>
          </a:p>
          <a:p>
            <a:pPr lvl="2">
              <a:buFont typeface="Wingdings" pitchFamily="2" charset="2"/>
              <a:buChar char="§"/>
            </a:pPr>
            <a:r>
              <a:rPr lang="en-US" sz="1400" dirty="0" smtClean="0"/>
              <a:t> Pulse sum mode (Charge)</a:t>
            </a:r>
          </a:p>
          <a:p>
            <a:pPr lvl="2">
              <a:buFont typeface="Wingdings" pitchFamily="2" charset="2"/>
              <a:buChar char="§"/>
            </a:pPr>
            <a:r>
              <a:rPr lang="en-US" sz="1400" dirty="0" smtClean="0"/>
              <a:t> TDC algorithm for timing on LE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/>
              <a:t> Multi-Gigabit serial data transport of trigger information through VXS fabric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/>
              <a:t> On board trigger features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 </a:t>
            </a:r>
            <a:r>
              <a:rPr lang="en-US" sz="1400" dirty="0" smtClean="0"/>
              <a:t>Channel summing</a:t>
            </a:r>
          </a:p>
          <a:p>
            <a:pPr lvl="2">
              <a:buFont typeface="Wingdings" pitchFamily="2" charset="2"/>
              <a:buChar char="§"/>
            </a:pPr>
            <a:r>
              <a:rPr lang="en-US" sz="1400" dirty="0" smtClean="0"/>
              <a:t> Channel coincidence, Hit counters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sz="1600" dirty="0" smtClean="0"/>
              <a:t> 2 Pre-production units extensively tested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sz="1600" dirty="0" smtClean="0"/>
              <a:t> Automatic Test Station is complete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sz="1600" dirty="0" smtClean="0"/>
              <a:t> Engineering Run – in Production</a:t>
            </a:r>
          </a:p>
          <a:p>
            <a:pPr lvl="2" algn="l">
              <a:buFont typeface="Wingdings" pitchFamily="2" charset="2"/>
              <a:buChar char="§"/>
            </a:pPr>
            <a:r>
              <a:rPr lang="en-US" sz="1600" dirty="0" smtClean="0"/>
              <a:t> </a:t>
            </a:r>
            <a:r>
              <a:rPr lang="en-US" sz="1400" dirty="0" smtClean="0"/>
              <a:t>18 Hall D</a:t>
            </a:r>
          </a:p>
          <a:p>
            <a:pPr lvl="2" algn="l">
              <a:buFont typeface="Wingdings" pitchFamily="2" charset="2"/>
              <a:buChar char="§"/>
            </a:pPr>
            <a:r>
              <a:rPr lang="en-US" sz="1400" dirty="0" smtClean="0"/>
              <a:t> 17 Hall B</a:t>
            </a:r>
          </a:p>
          <a:p>
            <a:pPr lvl="2" algn="l">
              <a:buFont typeface="Wingdings" pitchFamily="2" charset="2"/>
              <a:buChar char="§"/>
            </a:pPr>
            <a:r>
              <a:rPr lang="en-US" sz="1400" dirty="0" smtClean="0"/>
              <a:t> May Delivery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/>
              <a:t>  Production Procurement FY12 (&gt;$2M).</a:t>
            </a:r>
            <a:endParaRPr lang="en-US" sz="1600" dirty="0"/>
          </a:p>
        </p:txBody>
      </p:sp>
      <p:sp>
        <p:nvSpPr>
          <p:cNvPr id="18" name="TextBox 29"/>
          <p:cNvSpPr txBox="1">
            <a:spLocks noChangeArrowheads="1"/>
          </p:cNvSpPr>
          <p:nvPr/>
        </p:nvSpPr>
        <p:spPr bwMode="auto">
          <a:xfrm>
            <a:off x="1714500" y="0"/>
            <a:ext cx="5715000" cy="8925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 smtClean="0">
                <a:latin typeface="Calibri" pitchFamily="34" charset="0"/>
              </a:rPr>
              <a:t>Flash ADC 250MHz</a:t>
            </a:r>
          </a:p>
          <a:p>
            <a:pPr algn="ctr" eaLnBrk="0" hangingPunct="0"/>
            <a:r>
              <a:rPr lang="en-US" sz="1600" b="1" dirty="0" smtClean="0">
                <a:latin typeface="Calibri" pitchFamily="34" charset="0"/>
              </a:rPr>
              <a:t>Specification Highlights – Version 2  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3000" y="60960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 cstate="print"/>
          <a:srcRect r="6824" b="15741"/>
          <a:stretch>
            <a:fillRect/>
          </a:stretch>
        </p:blipFill>
        <p:spPr bwMode="auto">
          <a:xfrm>
            <a:off x="609600" y="304816"/>
            <a:ext cx="8305800" cy="612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2590800" y="192091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GlueX Level 1 Timing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05446" y="60960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20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1524000" y="192091"/>
            <a:ext cx="678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600" b="1" dirty="0">
                <a:latin typeface="Calibri" pitchFamily="34" charset="0"/>
              </a:rPr>
              <a:t>Level 1 &amp; Trigger </a:t>
            </a:r>
            <a:r>
              <a:rPr lang="en-US" sz="3600" b="1" dirty="0" smtClean="0">
                <a:latin typeface="Calibri" pitchFamily="34" charset="0"/>
              </a:rPr>
              <a:t>Distribution 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14338" name="Line 137"/>
          <p:cNvSpPr>
            <a:spLocks noChangeShapeType="1"/>
          </p:cNvSpPr>
          <p:nvPr/>
        </p:nvSpPr>
        <p:spPr bwMode="auto">
          <a:xfrm>
            <a:off x="3679825" y="5435600"/>
            <a:ext cx="2209800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339" name="Text Box 138"/>
          <p:cNvSpPr txBox="1">
            <a:spLocks noChangeArrowheads="1"/>
          </p:cNvSpPr>
          <p:nvPr/>
        </p:nvSpPr>
        <p:spPr bwMode="auto">
          <a:xfrm>
            <a:off x="3908425" y="5435617"/>
            <a:ext cx="205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Up to 128 front-end crates</a:t>
            </a:r>
          </a:p>
        </p:txBody>
      </p:sp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1698625" y="1320800"/>
            <a:ext cx="2362200" cy="1612900"/>
            <a:chOff x="2228849" y="1795461"/>
            <a:chExt cx="4587875" cy="3132138"/>
          </a:xfrm>
        </p:grpSpPr>
        <p:sp>
          <p:nvSpPr>
            <p:cNvPr id="14459" name="Rectangle 16"/>
            <p:cNvSpPr>
              <a:spLocks noChangeArrowheads="1"/>
            </p:cNvSpPr>
            <p:nvPr/>
          </p:nvSpPr>
          <p:spPr bwMode="auto">
            <a:xfrm>
              <a:off x="2312986" y="1897061"/>
              <a:ext cx="4435475" cy="2454275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4460" name="Rectangle 9"/>
            <p:cNvSpPr>
              <a:spLocks noChangeArrowheads="1"/>
            </p:cNvSpPr>
            <p:nvPr/>
          </p:nvSpPr>
          <p:spPr bwMode="auto">
            <a:xfrm>
              <a:off x="2228849" y="1795461"/>
              <a:ext cx="4587875" cy="3132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 pitchFamily="34" charset="0"/>
              </a:endParaRPr>
            </a:p>
          </p:txBody>
        </p:sp>
        <p:sp>
          <p:nvSpPr>
            <p:cNvPr id="5191" name="Rectangle 10"/>
            <p:cNvSpPr>
              <a:spLocks noChangeArrowheads="1"/>
            </p:cNvSpPr>
            <p:nvPr/>
          </p:nvSpPr>
          <p:spPr bwMode="auto">
            <a:xfrm>
              <a:off x="2330450" y="1912936"/>
              <a:ext cx="254000" cy="2422526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vert270" wrap="none" lIns="0" tIns="182880" rIns="0" bIns="182880" anchor="ctr"/>
            <a:lstStyle/>
            <a:p>
              <a:pPr algn="ctr" eaLnBrk="0" hangingPunct="0">
                <a:defRPr/>
              </a:pPr>
              <a:r>
                <a:rPr lang="en-US" sz="1400" dirty="0">
                  <a:latin typeface="Calibri" pitchFamily="34" charset="0"/>
                </a:rPr>
                <a:t>CPU</a:t>
              </a:r>
            </a:p>
          </p:txBody>
        </p:sp>
        <p:sp>
          <p:nvSpPr>
            <p:cNvPr id="14462" name="Rectangle 15"/>
            <p:cNvSpPr>
              <a:spLocks noChangeArrowheads="1"/>
            </p:cNvSpPr>
            <p:nvPr/>
          </p:nvSpPr>
          <p:spPr bwMode="auto">
            <a:xfrm>
              <a:off x="2330449" y="4402136"/>
              <a:ext cx="4402137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Calibri" pitchFamily="34" charset="0"/>
                </a:rPr>
                <a:t>VXS-Crate</a:t>
              </a:r>
            </a:p>
          </p:txBody>
        </p:sp>
        <p:sp>
          <p:nvSpPr>
            <p:cNvPr id="14463" name="Rectangle 18"/>
            <p:cNvSpPr>
              <a:spLocks noChangeArrowheads="1"/>
            </p:cNvSpPr>
            <p:nvPr/>
          </p:nvSpPr>
          <p:spPr bwMode="auto">
            <a:xfrm>
              <a:off x="2328861" y="1930399"/>
              <a:ext cx="236538" cy="1698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4464" name="Rectangle 23"/>
            <p:cNvSpPr>
              <a:spLocks noChangeArrowheads="1"/>
            </p:cNvSpPr>
            <p:nvPr/>
          </p:nvSpPr>
          <p:spPr bwMode="auto">
            <a:xfrm>
              <a:off x="2328861" y="4165599"/>
              <a:ext cx="236538" cy="1698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341" name="Text Box 307"/>
          <p:cNvSpPr txBox="1">
            <a:spLocks noChangeArrowheads="1"/>
          </p:cNvSpPr>
          <p:nvPr/>
        </p:nvSpPr>
        <p:spPr bwMode="auto">
          <a:xfrm>
            <a:off x="1546225" y="939800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/>
              <a:t>Global Trigger Crate</a:t>
            </a:r>
          </a:p>
        </p:txBody>
      </p:sp>
      <p:sp>
        <p:nvSpPr>
          <p:cNvPr id="14342" name="Text Box 308"/>
          <p:cNvSpPr txBox="1">
            <a:spLocks noChangeArrowheads="1"/>
          </p:cNvSpPr>
          <p:nvPr/>
        </p:nvSpPr>
        <p:spPr bwMode="auto">
          <a:xfrm>
            <a:off x="5203825" y="939800"/>
            <a:ext cx="2819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/>
              <a:t>Trigger Distribution Crate</a:t>
            </a:r>
          </a:p>
        </p:txBody>
      </p:sp>
      <p:sp>
        <p:nvSpPr>
          <p:cNvPr id="14344" name="Text Box 356"/>
          <p:cNvSpPr txBox="1">
            <a:spLocks noChangeArrowheads="1"/>
          </p:cNvSpPr>
          <p:nvPr/>
        </p:nvSpPr>
        <p:spPr bwMode="auto">
          <a:xfrm>
            <a:off x="4038600" y="914417"/>
            <a:ext cx="137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Trigger Decisions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51" name="Text Box 365"/>
          <p:cNvSpPr txBox="1">
            <a:spLocks noChangeArrowheads="1"/>
          </p:cNvSpPr>
          <p:nvPr/>
        </p:nvSpPr>
        <p:spPr bwMode="auto">
          <a:xfrm>
            <a:off x="0" y="1600200"/>
            <a:ext cx="1600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/>
              <a:t>L1 Subsystem Data Streams (hits &amp; energy)</a:t>
            </a:r>
          </a:p>
        </p:txBody>
      </p:sp>
      <p:sp>
        <p:nvSpPr>
          <p:cNvPr id="14353" name="Text Box 374"/>
          <p:cNvSpPr txBox="1">
            <a:spLocks noChangeArrowheads="1"/>
          </p:cNvSpPr>
          <p:nvPr/>
        </p:nvSpPr>
        <p:spPr bwMode="auto">
          <a:xfrm>
            <a:off x="3276600" y="3124200"/>
            <a:ext cx="1371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 dirty="0"/>
              <a:t>Fiber Optic</a:t>
            </a:r>
          </a:p>
          <a:p>
            <a:pPr eaLnBrk="0" hangingPunct="0"/>
            <a:r>
              <a:rPr lang="en-US" sz="1600" b="1" dirty="0" smtClean="0"/>
              <a:t>Links</a:t>
            </a:r>
          </a:p>
          <a:p>
            <a:pPr eaLnBrk="0" hangingPunct="0"/>
            <a:r>
              <a:rPr lang="en-US" sz="1600" b="1" dirty="0" smtClean="0"/>
              <a:t>SSP can manage</a:t>
            </a:r>
          </a:p>
          <a:p>
            <a:pPr eaLnBrk="0" hangingPunct="0"/>
            <a:r>
              <a:rPr lang="en-US" sz="1600" b="1" dirty="0" smtClean="0"/>
              <a:t>8 CTP </a:t>
            </a:r>
          </a:p>
          <a:p>
            <a:pPr eaLnBrk="0" hangingPunct="0"/>
            <a:r>
              <a:rPr lang="en-US" sz="1600" b="1" dirty="0" smtClean="0"/>
              <a:t>(Crates)</a:t>
            </a:r>
            <a:endParaRPr lang="en-US" sz="1600" b="1" dirty="0"/>
          </a:p>
        </p:txBody>
      </p:sp>
      <p:sp>
        <p:nvSpPr>
          <p:cNvPr id="209" name="Curved Left Arrow 208"/>
          <p:cNvSpPr/>
          <p:nvPr/>
        </p:nvSpPr>
        <p:spPr>
          <a:xfrm>
            <a:off x="7947025" y="2159000"/>
            <a:ext cx="762000" cy="32004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2" name="Curved Left Arrow 211"/>
          <p:cNvSpPr/>
          <p:nvPr/>
        </p:nvSpPr>
        <p:spPr>
          <a:xfrm rot="10800000">
            <a:off x="936625" y="2082800"/>
            <a:ext cx="762000" cy="3200400"/>
          </a:xfrm>
          <a:prstGeom prst="curved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57" name="Text Box 308"/>
          <p:cNvSpPr txBox="1">
            <a:spLocks noChangeArrowheads="1"/>
          </p:cNvSpPr>
          <p:nvPr/>
        </p:nvSpPr>
        <p:spPr bwMode="auto">
          <a:xfrm>
            <a:off x="3603625" y="5054600"/>
            <a:ext cx="2819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/>
              <a:t>Front-End Crates</a:t>
            </a:r>
          </a:p>
        </p:txBody>
      </p:sp>
      <p:cxnSp>
        <p:nvCxnSpPr>
          <p:cNvPr id="217" name="Straight Arrow Connector 216"/>
          <p:cNvCxnSpPr/>
          <p:nvPr/>
        </p:nvCxnSpPr>
        <p:spPr>
          <a:xfrm rot="10800000">
            <a:off x="1165225" y="5816600"/>
            <a:ext cx="838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59" name="Text Box 138"/>
          <p:cNvSpPr txBox="1">
            <a:spLocks noChangeArrowheads="1"/>
          </p:cNvSpPr>
          <p:nvPr/>
        </p:nvSpPr>
        <p:spPr bwMode="auto">
          <a:xfrm>
            <a:off x="-53975" y="528320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VME Readout to Gigabit Ethernet</a:t>
            </a:r>
          </a:p>
        </p:txBody>
      </p:sp>
      <p:sp>
        <p:nvSpPr>
          <p:cNvPr id="252" name="Rectangle 10"/>
          <p:cNvSpPr>
            <a:spLocks noChangeArrowheads="1"/>
          </p:cNvSpPr>
          <p:nvPr/>
        </p:nvSpPr>
        <p:spPr bwMode="auto">
          <a:xfrm>
            <a:off x="3884696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TI</a:t>
            </a:r>
          </a:p>
        </p:txBody>
      </p:sp>
      <p:sp>
        <p:nvSpPr>
          <p:cNvPr id="14361" name="Rectangle 18"/>
          <p:cNvSpPr>
            <a:spLocks noChangeArrowheads="1"/>
          </p:cNvSpPr>
          <p:nvPr/>
        </p:nvSpPr>
        <p:spPr bwMode="auto">
          <a:xfrm>
            <a:off x="3884613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62" name="Rectangle 23"/>
          <p:cNvSpPr>
            <a:spLocks noChangeArrowheads="1"/>
          </p:cNvSpPr>
          <p:nvPr/>
        </p:nvSpPr>
        <p:spPr bwMode="auto">
          <a:xfrm>
            <a:off x="3884613" y="2540000"/>
            <a:ext cx="120650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55" name="Rectangle 10"/>
          <p:cNvSpPr>
            <a:spLocks noChangeArrowheads="1"/>
          </p:cNvSpPr>
          <p:nvPr/>
        </p:nvSpPr>
        <p:spPr bwMode="auto">
          <a:xfrm>
            <a:off x="3743579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SSP</a:t>
            </a:r>
          </a:p>
        </p:txBody>
      </p:sp>
      <p:sp>
        <p:nvSpPr>
          <p:cNvPr id="14364" name="Rectangle 18"/>
          <p:cNvSpPr>
            <a:spLocks noChangeArrowheads="1"/>
          </p:cNvSpPr>
          <p:nvPr/>
        </p:nvSpPr>
        <p:spPr bwMode="auto">
          <a:xfrm>
            <a:off x="3743325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65" name="Rectangle 23"/>
          <p:cNvSpPr>
            <a:spLocks noChangeArrowheads="1"/>
          </p:cNvSpPr>
          <p:nvPr/>
        </p:nvSpPr>
        <p:spPr bwMode="auto">
          <a:xfrm>
            <a:off x="3743325" y="2540000"/>
            <a:ext cx="120650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58" name="Rectangle 10"/>
          <p:cNvSpPr>
            <a:spLocks noChangeArrowheads="1"/>
          </p:cNvSpPr>
          <p:nvPr/>
        </p:nvSpPr>
        <p:spPr bwMode="auto">
          <a:xfrm>
            <a:off x="3603072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SSP</a:t>
            </a:r>
          </a:p>
        </p:txBody>
      </p:sp>
      <p:sp>
        <p:nvSpPr>
          <p:cNvPr id="14367" name="Rectangle 18"/>
          <p:cNvSpPr>
            <a:spLocks noChangeArrowheads="1"/>
          </p:cNvSpPr>
          <p:nvPr/>
        </p:nvSpPr>
        <p:spPr bwMode="auto">
          <a:xfrm>
            <a:off x="3602056" y="1389063"/>
            <a:ext cx="122237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68" name="Rectangle 23"/>
          <p:cNvSpPr>
            <a:spLocks noChangeArrowheads="1"/>
          </p:cNvSpPr>
          <p:nvPr/>
        </p:nvSpPr>
        <p:spPr bwMode="auto">
          <a:xfrm>
            <a:off x="3602056" y="2540000"/>
            <a:ext cx="122237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61" name="Rectangle 10"/>
          <p:cNvSpPr>
            <a:spLocks noChangeArrowheads="1"/>
          </p:cNvSpPr>
          <p:nvPr/>
        </p:nvSpPr>
        <p:spPr bwMode="auto">
          <a:xfrm>
            <a:off x="3463221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SSP</a:t>
            </a:r>
          </a:p>
        </p:txBody>
      </p:sp>
      <p:sp>
        <p:nvSpPr>
          <p:cNvPr id="14370" name="Rectangle 18"/>
          <p:cNvSpPr>
            <a:spLocks noChangeArrowheads="1"/>
          </p:cNvSpPr>
          <p:nvPr/>
        </p:nvSpPr>
        <p:spPr bwMode="auto">
          <a:xfrm>
            <a:off x="3462372" y="1389063"/>
            <a:ext cx="122237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71" name="Rectangle 23"/>
          <p:cNvSpPr>
            <a:spLocks noChangeArrowheads="1"/>
          </p:cNvSpPr>
          <p:nvPr/>
        </p:nvSpPr>
        <p:spPr bwMode="auto">
          <a:xfrm>
            <a:off x="3462372" y="2540000"/>
            <a:ext cx="122237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64" name="Rectangle 10"/>
          <p:cNvSpPr>
            <a:spLocks noChangeArrowheads="1"/>
          </p:cNvSpPr>
          <p:nvPr/>
        </p:nvSpPr>
        <p:spPr bwMode="auto">
          <a:xfrm>
            <a:off x="3322714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SSP</a:t>
            </a:r>
          </a:p>
        </p:txBody>
      </p:sp>
      <p:sp>
        <p:nvSpPr>
          <p:cNvPr id="14373" name="Rectangle 18"/>
          <p:cNvSpPr>
            <a:spLocks noChangeArrowheads="1"/>
          </p:cNvSpPr>
          <p:nvPr/>
        </p:nvSpPr>
        <p:spPr bwMode="auto">
          <a:xfrm>
            <a:off x="3322638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74" name="Rectangle 23"/>
          <p:cNvSpPr>
            <a:spLocks noChangeArrowheads="1"/>
          </p:cNvSpPr>
          <p:nvPr/>
        </p:nvSpPr>
        <p:spPr bwMode="auto">
          <a:xfrm>
            <a:off x="3322638" y="2540000"/>
            <a:ext cx="120650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67" name="Rectangle 10"/>
          <p:cNvSpPr>
            <a:spLocks noChangeArrowheads="1"/>
          </p:cNvSpPr>
          <p:nvPr/>
        </p:nvSpPr>
        <p:spPr bwMode="auto">
          <a:xfrm>
            <a:off x="3179229" y="1380335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SSP</a:t>
            </a:r>
          </a:p>
        </p:txBody>
      </p:sp>
      <p:sp>
        <p:nvSpPr>
          <p:cNvPr id="14376" name="Rectangle 18"/>
          <p:cNvSpPr>
            <a:spLocks noChangeArrowheads="1"/>
          </p:cNvSpPr>
          <p:nvPr/>
        </p:nvSpPr>
        <p:spPr bwMode="auto">
          <a:xfrm>
            <a:off x="3178175" y="1389063"/>
            <a:ext cx="122238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77" name="Rectangle 23"/>
          <p:cNvSpPr>
            <a:spLocks noChangeArrowheads="1"/>
          </p:cNvSpPr>
          <p:nvPr/>
        </p:nvSpPr>
        <p:spPr bwMode="auto">
          <a:xfrm>
            <a:off x="3178175" y="2540004"/>
            <a:ext cx="122238" cy="873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70" name="Rectangle 10"/>
          <p:cNvSpPr>
            <a:spLocks noChangeArrowheads="1"/>
          </p:cNvSpPr>
          <p:nvPr/>
        </p:nvSpPr>
        <p:spPr bwMode="auto">
          <a:xfrm>
            <a:off x="3035206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SSP</a:t>
            </a:r>
          </a:p>
        </p:txBody>
      </p:sp>
      <p:sp>
        <p:nvSpPr>
          <p:cNvPr id="14379" name="Rectangle 18"/>
          <p:cNvSpPr>
            <a:spLocks noChangeArrowheads="1"/>
          </p:cNvSpPr>
          <p:nvPr/>
        </p:nvSpPr>
        <p:spPr bwMode="auto">
          <a:xfrm>
            <a:off x="3033747" y="1389063"/>
            <a:ext cx="122237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80" name="Rectangle 23"/>
          <p:cNvSpPr>
            <a:spLocks noChangeArrowheads="1"/>
          </p:cNvSpPr>
          <p:nvPr/>
        </p:nvSpPr>
        <p:spPr bwMode="auto">
          <a:xfrm>
            <a:off x="3033747" y="2540000"/>
            <a:ext cx="122237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73" name="Rectangle 10"/>
          <p:cNvSpPr>
            <a:spLocks noChangeArrowheads="1"/>
          </p:cNvSpPr>
          <p:nvPr/>
        </p:nvSpPr>
        <p:spPr bwMode="auto">
          <a:xfrm>
            <a:off x="2894089" y="1380631"/>
            <a:ext cx="130779" cy="1247484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GTP</a:t>
            </a:r>
          </a:p>
        </p:txBody>
      </p:sp>
      <p:sp>
        <p:nvSpPr>
          <p:cNvPr id="14382" name="Rectangle 18"/>
          <p:cNvSpPr>
            <a:spLocks noChangeArrowheads="1"/>
          </p:cNvSpPr>
          <p:nvPr/>
        </p:nvSpPr>
        <p:spPr bwMode="auto">
          <a:xfrm>
            <a:off x="2894013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83" name="Rectangle 23"/>
          <p:cNvSpPr>
            <a:spLocks noChangeArrowheads="1"/>
          </p:cNvSpPr>
          <p:nvPr/>
        </p:nvSpPr>
        <p:spPr bwMode="auto">
          <a:xfrm>
            <a:off x="2894013" y="2540000"/>
            <a:ext cx="120650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76" name="Rectangle 10"/>
          <p:cNvSpPr>
            <a:spLocks noChangeArrowheads="1"/>
          </p:cNvSpPr>
          <p:nvPr/>
        </p:nvSpPr>
        <p:spPr bwMode="auto">
          <a:xfrm>
            <a:off x="2751214" y="1380631"/>
            <a:ext cx="130779" cy="1247484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GTP</a:t>
            </a:r>
          </a:p>
        </p:txBody>
      </p:sp>
      <p:sp>
        <p:nvSpPr>
          <p:cNvPr id="14385" name="Rectangle 18"/>
          <p:cNvSpPr>
            <a:spLocks noChangeArrowheads="1"/>
          </p:cNvSpPr>
          <p:nvPr/>
        </p:nvSpPr>
        <p:spPr bwMode="auto">
          <a:xfrm>
            <a:off x="2751138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86" name="Rectangle 23"/>
          <p:cNvSpPr>
            <a:spLocks noChangeArrowheads="1"/>
          </p:cNvSpPr>
          <p:nvPr/>
        </p:nvSpPr>
        <p:spPr bwMode="auto">
          <a:xfrm>
            <a:off x="2751138" y="2540000"/>
            <a:ext cx="120650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79" name="Rectangle 10"/>
          <p:cNvSpPr>
            <a:spLocks noChangeArrowheads="1"/>
          </p:cNvSpPr>
          <p:nvPr/>
        </p:nvSpPr>
        <p:spPr bwMode="auto">
          <a:xfrm>
            <a:off x="2606581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SSP</a:t>
            </a:r>
          </a:p>
        </p:txBody>
      </p:sp>
      <p:sp>
        <p:nvSpPr>
          <p:cNvPr id="14388" name="Rectangle 18"/>
          <p:cNvSpPr>
            <a:spLocks noChangeArrowheads="1"/>
          </p:cNvSpPr>
          <p:nvPr/>
        </p:nvSpPr>
        <p:spPr bwMode="auto">
          <a:xfrm>
            <a:off x="2605122" y="1389063"/>
            <a:ext cx="122237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89" name="Rectangle 23"/>
          <p:cNvSpPr>
            <a:spLocks noChangeArrowheads="1"/>
          </p:cNvSpPr>
          <p:nvPr/>
        </p:nvSpPr>
        <p:spPr bwMode="auto">
          <a:xfrm>
            <a:off x="2605122" y="2540000"/>
            <a:ext cx="122237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82" name="Rectangle 10"/>
          <p:cNvSpPr>
            <a:spLocks noChangeArrowheads="1"/>
          </p:cNvSpPr>
          <p:nvPr/>
        </p:nvSpPr>
        <p:spPr bwMode="auto">
          <a:xfrm>
            <a:off x="2463706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SSP</a:t>
            </a:r>
          </a:p>
        </p:txBody>
      </p:sp>
      <p:sp>
        <p:nvSpPr>
          <p:cNvPr id="14391" name="Rectangle 18"/>
          <p:cNvSpPr>
            <a:spLocks noChangeArrowheads="1"/>
          </p:cNvSpPr>
          <p:nvPr/>
        </p:nvSpPr>
        <p:spPr bwMode="auto">
          <a:xfrm>
            <a:off x="2462247" y="1389063"/>
            <a:ext cx="122237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92" name="Rectangle 23"/>
          <p:cNvSpPr>
            <a:spLocks noChangeArrowheads="1"/>
          </p:cNvSpPr>
          <p:nvPr/>
        </p:nvSpPr>
        <p:spPr bwMode="auto">
          <a:xfrm>
            <a:off x="2462247" y="2540000"/>
            <a:ext cx="122237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85" name="Rectangle 10"/>
          <p:cNvSpPr>
            <a:spLocks noChangeArrowheads="1"/>
          </p:cNvSpPr>
          <p:nvPr/>
        </p:nvSpPr>
        <p:spPr bwMode="auto">
          <a:xfrm>
            <a:off x="2322589" y="1380335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SSP</a:t>
            </a:r>
          </a:p>
        </p:txBody>
      </p:sp>
      <p:sp>
        <p:nvSpPr>
          <p:cNvPr id="14394" name="Rectangle 18"/>
          <p:cNvSpPr>
            <a:spLocks noChangeArrowheads="1"/>
          </p:cNvSpPr>
          <p:nvPr/>
        </p:nvSpPr>
        <p:spPr bwMode="auto">
          <a:xfrm>
            <a:off x="2322513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95" name="Rectangle 23"/>
          <p:cNvSpPr>
            <a:spLocks noChangeArrowheads="1"/>
          </p:cNvSpPr>
          <p:nvPr/>
        </p:nvSpPr>
        <p:spPr bwMode="auto">
          <a:xfrm>
            <a:off x="2322513" y="2540004"/>
            <a:ext cx="120650" cy="873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88" name="Rectangle 10"/>
          <p:cNvSpPr>
            <a:spLocks noChangeArrowheads="1"/>
          </p:cNvSpPr>
          <p:nvPr/>
        </p:nvSpPr>
        <p:spPr bwMode="auto">
          <a:xfrm>
            <a:off x="2179116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SSP</a:t>
            </a:r>
          </a:p>
        </p:txBody>
      </p:sp>
      <p:sp>
        <p:nvSpPr>
          <p:cNvPr id="14397" name="Rectangle 18"/>
          <p:cNvSpPr>
            <a:spLocks noChangeArrowheads="1"/>
          </p:cNvSpPr>
          <p:nvPr/>
        </p:nvSpPr>
        <p:spPr bwMode="auto">
          <a:xfrm>
            <a:off x="2178050" y="1389063"/>
            <a:ext cx="122238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98" name="Rectangle 23"/>
          <p:cNvSpPr>
            <a:spLocks noChangeArrowheads="1"/>
          </p:cNvSpPr>
          <p:nvPr/>
        </p:nvSpPr>
        <p:spPr bwMode="auto">
          <a:xfrm>
            <a:off x="2178050" y="2540000"/>
            <a:ext cx="122238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91" name="Rectangle 10"/>
          <p:cNvSpPr>
            <a:spLocks noChangeArrowheads="1"/>
          </p:cNvSpPr>
          <p:nvPr/>
        </p:nvSpPr>
        <p:spPr bwMode="auto">
          <a:xfrm>
            <a:off x="2035622" y="1380335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SSP</a:t>
            </a:r>
          </a:p>
        </p:txBody>
      </p:sp>
      <p:sp>
        <p:nvSpPr>
          <p:cNvPr id="14400" name="Rectangle 18"/>
          <p:cNvSpPr>
            <a:spLocks noChangeArrowheads="1"/>
          </p:cNvSpPr>
          <p:nvPr/>
        </p:nvSpPr>
        <p:spPr bwMode="auto">
          <a:xfrm>
            <a:off x="2035175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01" name="Rectangle 23"/>
          <p:cNvSpPr>
            <a:spLocks noChangeArrowheads="1"/>
          </p:cNvSpPr>
          <p:nvPr/>
        </p:nvSpPr>
        <p:spPr bwMode="auto">
          <a:xfrm>
            <a:off x="2035175" y="2540004"/>
            <a:ext cx="120650" cy="873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94" name="Rectangle 10"/>
          <p:cNvSpPr>
            <a:spLocks noChangeArrowheads="1"/>
          </p:cNvSpPr>
          <p:nvPr/>
        </p:nvSpPr>
        <p:spPr bwMode="auto">
          <a:xfrm>
            <a:off x="1893982" y="1380343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SSP</a:t>
            </a:r>
          </a:p>
        </p:txBody>
      </p:sp>
      <p:sp>
        <p:nvSpPr>
          <p:cNvPr id="14403" name="Rectangle 18"/>
          <p:cNvSpPr>
            <a:spLocks noChangeArrowheads="1"/>
          </p:cNvSpPr>
          <p:nvPr/>
        </p:nvSpPr>
        <p:spPr bwMode="auto">
          <a:xfrm>
            <a:off x="1893888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04" name="Rectangle 23"/>
          <p:cNvSpPr>
            <a:spLocks noChangeArrowheads="1"/>
          </p:cNvSpPr>
          <p:nvPr/>
        </p:nvSpPr>
        <p:spPr bwMode="auto">
          <a:xfrm>
            <a:off x="1893888" y="2540004"/>
            <a:ext cx="120650" cy="873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5432425" y="1320800"/>
            <a:ext cx="2362200" cy="1612900"/>
            <a:chOff x="2228849" y="1795461"/>
            <a:chExt cx="4587875" cy="3132138"/>
          </a:xfrm>
        </p:grpSpPr>
        <p:sp>
          <p:nvSpPr>
            <p:cNvPr id="14453" name="Rectangle 16"/>
            <p:cNvSpPr>
              <a:spLocks noChangeArrowheads="1"/>
            </p:cNvSpPr>
            <p:nvPr/>
          </p:nvSpPr>
          <p:spPr bwMode="auto">
            <a:xfrm>
              <a:off x="2312986" y="1897061"/>
              <a:ext cx="4435475" cy="2454275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4454" name="Rectangle 9"/>
            <p:cNvSpPr>
              <a:spLocks noChangeArrowheads="1"/>
            </p:cNvSpPr>
            <p:nvPr/>
          </p:nvSpPr>
          <p:spPr bwMode="auto">
            <a:xfrm>
              <a:off x="2228849" y="1795461"/>
              <a:ext cx="4587875" cy="3132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 pitchFamily="34" charset="0"/>
              </a:endParaRPr>
            </a:p>
          </p:txBody>
        </p:sp>
        <p:sp>
          <p:nvSpPr>
            <p:cNvPr id="307" name="Rectangle 10"/>
            <p:cNvSpPr>
              <a:spLocks noChangeArrowheads="1"/>
            </p:cNvSpPr>
            <p:nvPr/>
          </p:nvSpPr>
          <p:spPr bwMode="auto">
            <a:xfrm>
              <a:off x="2330450" y="1912936"/>
              <a:ext cx="254000" cy="2422526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vert270" wrap="none" lIns="0" tIns="182880" rIns="0" bIns="182880" anchor="ctr"/>
            <a:lstStyle/>
            <a:p>
              <a:pPr algn="ctr" eaLnBrk="0" hangingPunct="0">
                <a:defRPr/>
              </a:pPr>
              <a:r>
                <a:rPr lang="en-US" sz="1400" dirty="0">
                  <a:latin typeface="Calibri" pitchFamily="34" charset="0"/>
                </a:rPr>
                <a:t>CPU</a:t>
              </a:r>
            </a:p>
          </p:txBody>
        </p:sp>
        <p:sp>
          <p:nvSpPr>
            <p:cNvPr id="14456" name="Rectangle 15"/>
            <p:cNvSpPr>
              <a:spLocks noChangeArrowheads="1"/>
            </p:cNvSpPr>
            <p:nvPr/>
          </p:nvSpPr>
          <p:spPr bwMode="auto">
            <a:xfrm>
              <a:off x="2330449" y="4402136"/>
              <a:ext cx="4402137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Calibri" pitchFamily="34" charset="0"/>
                </a:rPr>
                <a:t>VXS-Crate</a:t>
              </a:r>
            </a:p>
          </p:txBody>
        </p:sp>
        <p:sp>
          <p:nvSpPr>
            <p:cNvPr id="14457" name="Rectangle 18"/>
            <p:cNvSpPr>
              <a:spLocks noChangeArrowheads="1"/>
            </p:cNvSpPr>
            <p:nvPr/>
          </p:nvSpPr>
          <p:spPr bwMode="auto">
            <a:xfrm>
              <a:off x="2328861" y="1930399"/>
              <a:ext cx="236538" cy="1698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4458" name="Rectangle 23"/>
            <p:cNvSpPr>
              <a:spLocks noChangeArrowheads="1"/>
            </p:cNvSpPr>
            <p:nvPr/>
          </p:nvSpPr>
          <p:spPr bwMode="auto">
            <a:xfrm>
              <a:off x="2328861" y="4165599"/>
              <a:ext cx="236538" cy="1698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311" name="Rectangle 10"/>
          <p:cNvSpPr>
            <a:spLocks noChangeArrowheads="1"/>
          </p:cNvSpPr>
          <p:nvPr/>
        </p:nvSpPr>
        <p:spPr bwMode="auto">
          <a:xfrm>
            <a:off x="7618498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TS</a:t>
            </a:r>
          </a:p>
        </p:txBody>
      </p:sp>
      <p:sp>
        <p:nvSpPr>
          <p:cNvPr id="14407" name="Rectangle 18"/>
          <p:cNvSpPr>
            <a:spLocks noChangeArrowheads="1"/>
          </p:cNvSpPr>
          <p:nvPr/>
        </p:nvSpPr>
        <p:spPr bwMode="auto">
          <a:xfrm>
            <a:off x="7618413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08" name="Rectangle 23"/>
          <p:cNvSpPr>
            <a:spLocks noChangeArrowheads="1"/>
          </p:cNvSpPr>
          <p:nvPr/>
        </p:nvSpPr>
        <p:spPr bwMode="auto">
          <a:xfrm>
            <a:off x="7618413" y="2540000"/>
            <a:ext cx="120650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14" name="Rectangle 10"/>
          <p:cNvSpPr>
            <a:spLocks noChangeArrowheads="1"/>
          </p:cNvSpPr>
          <p:nvPr/>
        </p:nvSpPr>
        <p:spPr bwMode="auto">
          <a:xfrm>
            <a:off x="7477381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TD</a:t>
            </a:r>
          </a:p>
        </p:txBody>
      </p:sp>
      <p:sp>
        <p:nvSpPr>
          <p:cNvPr id="14410" name="Rectangle 18"/>
          <p:cNvSpPr>
            <a:spLocks noChangeArrowheads="1"/>
          </p:cNvSpPr>
          <p:nvPr/>
        </p:nvSpPr>
        <p:spPr bwMode="auto">
          <a:xfrm>
            <a:off x="7477125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11" name="Rectangle 23"/>
          <p:cNvSpPr>
            <a:spLocks noChangeArrowheads="1"/>
          </p:cNvSpPr>
          <p:nvPr/>
        </p:nvSpPr>
        <p:spPr bwMode="auto">
          <a:xfrm>
            <a:off x="7477125" y="2540000"/>
            <a:ext cx="120650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17" name="Rectangle 10"/>
          <p:cNvSpPr>
            <a:spLocks noChangeArrowheads="1"/>
          </p:cNvSpPr>
          <p:nvPr/>
        </p:nvSpPr>
        <p:spPr bwMode="auto">
          <a:xfrm>
            <a:off x="7336894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TD</a:t>
            </a:r>
          </a:p>
        </p:txBody>
      </p:sp>
      <p:sp>
        <p:nvSpPr>
          <p:cNvPr id="14413" name="Rectangle 18"/>
          <p:cNvSpPr>
            <a:spLocks noChangeArrowheads="1"/>
          </p:cNvSpPr>
          <p:nvPr/>
        </p:nvSpPr>
        <p:spPr bwMode="auto">
          <a:xfrm>
            <a:off x="7335858" y="1389063"/>
            <a:ext cx="122237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14" name="Rectangle 23"/>
          <p:cNvSpPr>
            <a:spLocks noChangeArrowheads="1"/>
          </p:cNvSpPr>
          <p:nvPr/>
        </p:nvSpPr>
        <p:spPr bwMode="auto">
          <a:xfrm>
            <a:off x="7335858" y="2540000"/>
            <a:ext cx="122237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20" name="Rectangle 10"/>
          <p:cNvSpPr>
            <a:spLocks noChangeArrowheads="1"/>
          </p:cNvSpPr>
          <p:nvPr/>
        </p:nvSpPr>
        <p:spPr bwMode="auto">
          <a:xfrm>
            <a:off x="7196997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TD</a:t>
            </a:r>
          </a:p>
        </p:txBody>
      </p:sp>
      <p:sp>
        <p:nvSpPr>
          <p:cNvPr id="14416" name="Rectangle 18"/>
          <p:cNvSpPr>
            <a:spLocks noChangeArrowheads="1"/>
          </p:cNvSpPr>
          <p:nvPr/>
        </p:nvSpPr>
        <p:spPr bwMode="auto">
          <a:xfrm>
            <a:off x="7196145" y="1389063"/>
            <a:ext cx="122237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17" name="Rectangle 23"/>
          <p:cNvSpPr>
            <a:spLocks noChangeArrowheads="1"/>
          </p:cNvSpPr>
          <p:nvPr/>
        </p:nvSpPr>
        <p:spPr bwMode="auto">
          <a:xfrm>
            <a:off x="7196145" y="2540000"/>
            <a:ext cx="122237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23" name="Rectangle 10"/>
          <p:cNvSpPr>
            <a:spLocks noChangeArrowheads="1"/>
          </p:cNvSpPr>
          <p:nvPr/>
        </p:nvSpPr>
        <p:spPr bwMode="auto">
          <a:xfrm>
            <a:off x="7056503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TD</a:t>
            </a:r>
          </a:p>
        </p:txBody>
      </p:sp>
      <p:sp>
        <p:nvSpPr>
          <p:cNvPr id="14419" name="Rectangle 18"/>
          <p:cNvSpPr>
            <a:spLocks noChangeArrowheads="1"/>
          </p:cNvSpPr>
          <p:nvPr/>
        </p:nvSpPr>
        <p:spPr bwMode="auto">
          <a:xfrm>
            <a:off x="7056438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20" name="Rectangle 23"/>
          <p:cNvSpPr>
            <a:spLocks noChangeArrowheads="1"/>
          </p:cNvSpPr>
          <p:nvPr/>
        </p:nvSpPr>
        <p:spPr bwMode="auto">
          <a:xfrm>
            <a:off x="7056438" y="2540000"/>
            <a:ext cx="120650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26" name="Rectangle 10"/>
          <p:cNvSpPr>
            <a:spLocks noChangeArrowheads="1"/>
          </p:cNvSpPr>
          <p:nvPr/>
        </p:nvSpPr>
        <p:spPr bwMode="auto">
          <a:xfrm>
            <a:off x="6913031" y="1380335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TD</a:t>
            </a:r>
          </a:p>
        </p:txBody>
      </p:sp>
      <p:sp>
        <p:nvSpPr>
          <p:cNvPr id="14422" name="Rectangle 18"/>
          <p:cNvSpPr>
            <a:spLocks noChangeArrowheads="1"/>
          </p:cNvSpPr>
          <p:nvPr/>
        </p:nvSpPr>
        <p:spPr bwMode="auto">
          <a:xfrm>
            <a:off x="6911975" y="1389063"/>
            <a:ext cx="122238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23" name="Rectangle 23"/>
          <p:cNvSpPr>
            <a:spLocks noChangeArrowheads="1"/>
          </p:cNvSpPr>
          <p:nvPr/>
        </p:nvSpPr>
        <p:spPr bwMode="auto">
          <a:xfrm>
            <a:off x="6911975" y="2540004"/>
            <a:ext cx="122238" cy="873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29" name="Rectangle 10"/>
          <p:cNvSpPr>
            <a:spLocks noChangeArrowheads="1"/>
          </p:cNvSpPr>
          <p:nvPr/>
        </p:nvSpPr>
        <p:spPr bwMode="auto">
          <a:xfrm>
            <a:off x="6769028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TD</a:t>
            </a:r>
          </a:p>
        </p:txBody>
      </p:sp>
      <p:sp>
        <p:nvSpPr>
          <p:cNvPr id="14425" name="Rectangle 18"/>
          <p:cNvSpPr>
            <a:spLocks noChangeArrowheads="1"/>
          </p:cNvSpPr>
          <p:nvPr/>
        </p:nvSpPr>
        <p:spPr bwMode="auto">
          <a:xfrm>
            <a:off x="6767520" y="1389063"/>
            <a:ext cx="122237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26" name="Rectangle 23"/>
          <p:cNvSpPr>
            <a:spLocks noChangeArrowheads="1"/>
          </p:cNvSpPr>
          <p:nvPr/>
        </p:nvSpPr>
        <p:spPr bwMode="auto">
          <a:xfrm>
            <a:off x="6767520" y="2540000"/>
            <a:ext cx="122237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35" name="Rectangle 10"/>
          <p:cNvSpPr>
            <a:spLocks noChangeArrowheads="1"/>
          </p:cNvSpPr>
          <p:nvPr/>
        </p:nvSpPr>
        <p:spPr bwMode="auto">
          <a:xfrm>
            <a:off x="6484951" y="1381125"/>
            <a:ext cx="130175" cy="12477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4428" name="Rectangle 18"/>
          <p:cNvSpPr>
            <a:spLocks noChangeArrowheads="1"/>
          </p:cNvSpPr>
          <p:nvPr/>
        </p:nvSpPr>
        <p:spPr bwMode="auto">
          <a:xfrm>
            <a:off x="6484938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29" name="Rectangle 23"/>
          <p:cNvSpPr>
            <a:spLocks noChangeArrowheads="1"/>
          </p:cNvSpPr>
          <p:nvPr/>
        </p:nvSpPr>
        <p:spPr bwMode="auto">
          <a:xfrm>
            <a:off x="6484938" y="2540000"/>
            <a:ext cx="120650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38" name="Rectangle 10"/>
          <p:cNvSpPr>
            <a:spLocks noChangeArrowheads="1"/>
          </p:cNvSpPr>
          <p:nvPr/>
        </p:nvSpPr>
        <p:spPr bwMode="auto">
          <a:xfrm>
            <a:off x="6340403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TD</a:t>
            </a:r>
          </a:p>
        </p:txBody>
      </p:sp>
      <p:sp>
        <p:nvSpPr>
          <p:cNvPr id="14431" name="Rectangle 18"/>
          <p:cNvSpPr>
            <a:spLocks noChangeArrowheads="1"/>
          </p:cNvSpPr>
          <p:nvPr/>
        </p:nvSpPr>
        <p:spPr bwMode="auto">
          <a:xfrm>
            <a:off x="6338895" y="1389063"/>
            <a:ext cx="122237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32" name="Rectangle 23"/>
          <p:cNvSpPr>
            <a:spLocks noChangeArrowheads="1"/>
          </p:cNvSpPr>
          <p:nvPr/>
        </p:nvSpPr>
        <p:spPr bwMode="auto">
          <a:xfrm>
            <a:off x="6338895" y="2540000"/>
            <a:ext cx="122237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41" name="Rectangle 10"/>
          <p:cNvSpPr>
            <a:spLocks noChangeArrowheads="1"/>
          </p:cNvSpPr>
          <p:nvPr/>
        </p:nvSpPr>
        <p:spPr bwMode="auto">
          <a:xfrm>
            <a:off x="6197528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TD</a:t>
            </a:r>
          </a:p>
        </p:txBody>
      </p:sp>
      <p:sp>
        <p:nvSpPr>
          <p:cNvPr id="14434" name="Rectangle 18"/>
          <p:cNvSpPr>
            <a:spLocks noChangeArrowheads="1"/>
          </p:cNvSpPr>
          <p:nvPr/>
        </p:nvSpPr>
        <p:spPr bwMode="auto">
          <a:xfrm>
            <a:off x="6196020" y="1389063"/>
            <a:ext cx="122237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35" name="Rectangle 23"/>
          <p:cNvSpPr>
            <a:spLocks noChangeArrowheads="1"/>
          </p:cNvSpPr>
          <p:nvPr/>
        </p:nvSpPr>
        <p:spPr bwMode="auto">
          <a:xfrm>
            <a:off x="6196020" y="2540000"/>
            <a:ext cx="122237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44" name="Rectangle 10"/>
          <p:cNvSpPr>
            <a:spLocks noChangeArrowheads="1"/>
          </p:cNvSpPr>
          <p:nvPr/>
        </p:nvSpPr>
        <p:spPr bwMode="auto">
          <a:xfrm>
            <a:off x="6056411" y="1380335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TD</a:t>
            </a:r>
          </a:p>
        </p:txBody>
      </p:sp>
      <p:sp>
        <p:nvSpPr>
          <p:cNvPr id="14437" name="Rectangle 18"/>
          <p:cNvSpPr>
            <a:spLocks noChangeArrowheads="1"/>
          </p:cNvSpPr>
          <p:nvPr/>
        </p:nvSpPr>
        <p:spPr bwMode="auto">
          <a:xfrm>
            <a:off x="6056313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38" name="Rectangle 23"/>
          <p:cNvSpPr>
            <a:spLocks noChangeArrowheads="1"/>
          </p:cNvSpPr>
          <p:nvPr/>
        </p:nvSpPr>
        <p:spPr bwMode="auto">
          <a:xfrm>
            <a:off x="6056313" y="2540004"/>
            <a:ext cx="120650" cy="873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47" name="Rectangle 10"/>
          <p:cNvSpPr>
            <a:spLocks noChangeArrowheads="1"/>
          </p:cNvSpPr>
          <p:nvPr/>
        </p:nvSpPr>
        <p:spPr bwMode="auto">
          <a:xfrm>
            <a:off x="5912906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TD</a:t>
            </a:r>
          </a:p>
        </p:txBody>
      </p:sp>
      <p:sp>
        <p:nvSpPr>
          <p:cNvPr id="14440" name="Rectangle 18"/>
          <p:cNvSpPr>
            <a:spLocks noChangeArrowheads="1"/>
          </p:cNvSpPr>
          <p:nvPr/>
        </p:nvSpPr>
        <p:spPr bwMode="auto">
          <a:xfrm>
            <a:off x="5911850" y="1389063"/>
            <a:ext cx="122238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41" name="Rectangle 23"/>
          <p:cNvSpPr>
            <a:spLocks noChangeArrowheads="1"/>
          </p:cNvSpPr>
          <p:nvPr/>
        </p:nvSpPr>
        <p:spPr bwMode="auto">
          <a:xfrm>
            <a:off x="5911850" y="2540000"/>
            <a:ext cx="122238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50" name="Rectangle 10"/>
          <p:cNvSpPr>
            <a:spLocks noChangeArrowheads="1"/>
          </p:cNvSpPr>
          <p:nvPr/>
        </p:nvSpPr>
        <p:spPr bwMode="auto">
          <a:xfrm>
            <a:off x="5769408" y="1380335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TD</a:t>
            </a:r>
          </a:p>
        </p:txBody>
      </p:sp>
      <p:sp>
        <p:nvSpPr>
          <p:cNvPr id="14443" name="Rectangle 18"/>
          <p:cNvSpPr>
            <a:spLocks noChangeArrowheads="1"/>
          </p:cNvSpPr>
          <p:nvPr/>
        </p:nvSpPr>
        <p:spPr bwMode="auto">
          <a:xfrm>
            <a:off x="5768975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44" name="Rectangle 23"/>
          <p:cNvSpPr>
            <a:spLocks noChangeArrowheads="1"/>
          </p:cNvSpPr>
          <p:nvPr/>
        </p:nvSpPr>
        <p:spPr bwMode="auto">
          <a:xfrm>
            <a:off x="5768975" y="2540004"/>
            <a:ext cx="120650" cy="873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53" name="Rectangle 10"/>
          <p:cNvSpPr>
            <a:spLocks noChangeArrowheads="1"/>
          </p:cNvSpPr>
          <p:nvPr/>
        </p:nvSpPr>
        <p:spPr bwMode="auto">
          <a:xfrm>
            <a:off x="5627786" y="1380343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TD</a:t>
            </a:r>
          </a:p>
        </p:txBody>
      </p:sp>
      <p:sp>
        <p:nvSpPr>
          <p:cNvPr id="14446" name="Rectangle 18"/>
          <p:cNvSpPr>
            <a:spLocks noChangeArrowheads="1"/>
          </p:cNvSpPr>
          <p:nvPr/>
        </p:nvSpPr>
        <p:spPr bwMode="auto">
          <a:xfrm>
            <a:off x="5627688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47" name="Rectangle 23"/>
          <p:cNvSpPr>
            <a:spLocks noChangeArrowheads="1"/>
          </p:cNvSpPr>
          <p:nvPr/>
        </p:nvSpPr>
        <p:spPr bwMode="auto">
          <a:xfrm>
            <a:off x="5627688" y="2540004"/>
            <a:ext cx="120650" cy="873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405" name="Rectangle 10"/>
          <p:cNvSpPr>
            <a:spLocks noChangeArrowheads="1"/>
          </p:cNvSpPr>
          <p:nvPr/>
        </p:nvSpPr>
        <p:spPr bwMode="auto">
          <a:xfrm>
            <a:off x="6625884" y="1380890"/>
            <a:ext cx="130779" cy="1247484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SD</a:t>
            </a:r>
          </a:p>
        </p:txBody>
      </p:sp>
      <p:sp>
        <p:nvSpPr>
          <p:cNvPr id="14449" name="Rectangle 18"/>
          <p:cNvSpPr>
            <a:spLocks noChangeArrowheads="1"/>
          </p:cNvSpPr>
          <p:nvPr/>
        </p:nvSpPr>
        <p:spPr bwMode="auto">
          <a:xfrm>
            <a:off x="6630988" y="1389063"/>
            <a:ext cx="122237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50" name="Rectangle 23"/>
          <p:cNvSpPr>
            <a:spLocks noChangeArrowheads="1"/>
          </p:cNvSpPr>
          <p:nvPr/>
        </p:nvSpPr>
        <p:spPr bwMode="auto">
          <a:xfrm>
            <a:off x="6630988" y="2540004"/>
            <a:ext cx="122237" cy="873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pic>
        <p:nvPicPr>
          <p:cNvPr id="1445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5825" y="4902203"/>
            <a:ext cx="1905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5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3425" y="4902203"/>
            <a:ext cx="1905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Line 359"/>
          <p:cNvSpPr>
            <a:spLocks noChangeShapeType="1"/>
          </p:cNvSpPr>
          <p:nvPr/>
        </p:nvSpPr>
        <p:spPr bwMode="auto">
          <a:xfrm>
            <a:off x="7531779" y="2310063"/>
            <a:ext cx="256673" cy="286351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4347" name="Line 361"/>
          <p:cNvSpPr>
            <a:spLocks noChangeShapeType="1"/>
          </p:cNvSpPr>
          <p:nvPr/>
        </p:nvSpPr>
        <p:spPr bwMode="auto">
          <a:xfrm flipH="1">
            <a:off x="3810017" y="2294025"/>
            <a:ext cx="1892969" cy="286351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4348" name="Line 362"/>
          <p:cNvSpPr>
            <a:spLocks noChangeShapeType="1"/>
          </p:cNvSpPr>
          <p:nvPr/>
        </p:nvSpPr>
        <p:spPr bwMode="auto">
          <a:xfrm>
            <a:off x="1973179" y="2406316"/>
            <a:ext cx="946484" cy="2791326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triangle" w="med" len="med"/>
            <a:tailEnd type="oval"/>
          </a:ln>
        </p:spPr>
        <p:txBody>
          <a:bodyPr/>
          <a:lstStyle/>
          <a:p>
            <a:endParaRPr lang="en-US" dirty="0"/>
          </a:p>
        </p:txBody>
      </p:sp>
      <p:sp>
        <p:nvSpPr>
          <p:cNvPr id="14350" name="Line 364"/>
          <p:cNvSpPr>
            <a:spLocks noChangeShapeType="1"/>
          </p:cNvSpPr>
          <p:nvPr/>
        </p:nvSpPr>
        <p:spPr bwMode="auto">
          <a:xfrm>
            <a:off x="3801985" y="2221832"/>
            <a:ext cx="3056021" cy="289560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stealth" w="med" len="med"/>
            <a:tailEnd type="oval"/>
          </a:ln>
        </p:spPr>
        <p:txBody>
          <a:bodyPr/>
          <a:lstStyle/>
          <a:p>
            <a:endParaRPr lang="en-US" dirty="0"/>
          </a:p>
        </p:txBody>
      </p:sp>
      <p:sp>
        <p:nvSpPr>
          <p:cNvPr id="14343" name="Line 355"/>
          <p:cNvSpPr>
            <a:spLocks noChangeShapeType="1"/>
          </p:cNvSpPr>
          <p:nvPr/>
        </p:nvSpPr>
        <p:spPr bwMode="auto">
          <a:xfrm>
            <a:off x="2951747" y="1554481"/>
            <a:ext cx="4764506" cy="45719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 type="diamond"/>
            <a:tailEnd type="diamond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30" name="Line 371"/>
          <p:cNvSpPr>
            <a:spLocks noChangeShapeType="1"/>
          </p:cNvSpPr>
          <p:nvPr/>
        </p:nvSpPr>
        <p:spPr bwMode="auto">
          <a:xfrm flipV="1">
            <a:off x="4419606" y="2819417"/>
            <a:ext cx="385011" cy="409073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2" name="Donut 131"/>
          <p:cNvSpPr/>
          <p:nvPr/>
        </p:nvSpPr>
        <p:spPr bwMode="auto">
          <a:xfrm>
            <a:off x="2438400" y="3657600"/>
            <a:ext cx="228600" cy="228600"/>
          </a:xfrm>
          <a:prstGeom prst="donu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3" name="Donut 132"/>
          <p:cNvSpPr/>
          <p:nvPr/>
        </p:nvSpPr>
        <p:spPr bwMode="auto">
          <a:xfrm>
            <a:off x="5181600" y="3657600"/>
            <a:ext cx="228600" cy="228600"/>
          </a:xfrm>
          <a:prstGeom prst="donu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35" name="Straight Connector 134"/>
          <p:cNvCxnSpPr/>
          <p:nvPr/>
        </p:nvCxnSpPr>
        <p:spPr bwMode="auto">
          <a:xfrm>
            <a:off x="2209800" y="3429000"/>
            <a:ext cx="10668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TextBox 135"/>
          <p:cNvSpPr txBox="1"/>
          <p:nvPr/>
        </p:nvSpPr>
        <p:spPr>
          <a:xfrm>
            <a:off x="8153400" y="3200400"/>
            <a:ext cx="538930" cy="93871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Clock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Trig1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Trig2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Sync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Busy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Donut 136"/>
          <p:cNvSpPr/>
          <p:nvPr/>
        </p:nvSpPr>
        <p:spPr bwMode="auto">
          <a:xfrm>
            <a:off x="4572000" y="3886200"/>
            <a:ext cx="228600" cy="228600"/>
          </a:xfrm>
          <a:prstGeom prst="donu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8" name="Donut 137"/>
          <p:cNvSpPr/>
          <p:nvPr/>
        </p:nvSpPr>
        <p:spPr bwMode="auto">
          <a:xfrm>
            <a:off x="7467600" y="3810000"/>
            <a:ext cx="228600" cy="228600"/>
          </a:xfrm>
          <a:prstGeom prst="donu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40" name="Straight Connector 139"/>
          <p:cNvCxnSpPr>
            <a:stCxn id="14351" idx="2"/>
          </p:cNvCxnSpPr>
          <p:nvPr/>
        </p:nvCxnSpPr>
        <p:spPr bwMode="auto">
          <a:xfrm rot="16200000" flipH="1">
            <a:off x="655082" y="2483881"/>
            <a:ext cx="556736" cy="2667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9" name="Text Box 374"/>
          <p:cNvSpPr txBox="1">
            <a:spLocks noChangeArrowheads="1"/>
          </p:cNvSpPr>
          <p:nvPr/>
        </p:nvSpPr>
        <p:spPr bwMode="auto">
          <a:xfrm>
            <a:off x="5943600" y="3048004"/>
            <a:ext cx="1600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/>
              <a:t>Fiber Optic</a:t>
            </a:r>
          </a:p>
          <a:p>
            <a:pPr eaLnBrk="0" hangingPunct="0"/>
            <a:r>
              <a:rPr lang="en-US" sz="1600" b="1" dirty="0" smtClean="0"/>
              <a:t>Links</a:t>
            </a:r>
          </a:p>
          <a:p>
            <a:pPr eaLnBrk="0" hangingPunct="0"/>
            <a:r>
              <a:rPr lang="en-US" sz="1600" b="1" dirty="0" smtClean="0"/>
              <a:t>TD  can manage</a:t>
            </a:r>
          </a:p>
          <a:p>
            <a:pPr eaLnBrk="0" hangingPunct="0"/>
            <a:r>
              <a:rPr lang="en-US" sz="1600" b="1" dirty="0" smtClean="0"/>
              <a:t>8 TI</a:t>
            </a:r>
          </a:p>
          <a:p>
            <a:pPr eaLnBrk="0" hangingPunct="0"/>
            <a:r>
              <a:rPr lang="en-US" sz="1600" b="1" dirty="0" smtClean="0"/>
              <a:t>(Crates)</a:t>
            </a:r>
            <a:endParaRPr lang="en-US" sz="1600" b="1" dirty="0"/>
          </a:p>
        </p:txBody>
      </p:sp>
      <p:cxnSp>
        <p:nvCxnSpPr>
          <p:cNvPr id="143" name="Straight Connector 142"/>
          <p:cNvCxnSpPr/>
          <p:nvPr/>
        </p:nvCxnSpPr>
        <p:spPr bwMode="auto">
          <a:xfrm rot="10800000" flipV="1">
            <a:off x="7086600" y="3124200"/>
            <a:ext cx="6858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/>
          <p:cNvCxnSpPr/>
          <p:nvPr/>
        </p:nvCxnSpPr>
        <p:spPr bwMode="auto">
          <a:xfrm>
            <a:off x="5181600" y="2895600"/>
            <a:ext cx="762000" cy="533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Straight Connector 146"/>
          <p:cNvCxnSpPr>
            <a:stCxn id="14344" idx="2"/>
          </p:cNvCxnSpPr>
          <p:nvPr/>
        </p:nvCxnSpPr>
        <p:spPr bwMode="auto">
          <a:xfrm rot="5400000">
            <a:off x="4597720" y="1549730"/>
            <a:ext cx="177219" cy="761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TextBox 140"/>
          <p:cNvSpPr txBox="1"/>
          <p:nvPr/>
        </p:nvSpPr>
        <p:spPr>
          <a:xfrm>
            <a:off x="8686800" y="60960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21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Synchronized Multi-Crate Readout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81000" y="9144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CTP #2 is also acting as an SSP (by summing the local crate + CTP#1 sum over fiber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A programmable threshold is set in CTP, which creates a trigger when the global sum (6 FADC boards =&gt; 96 channels) is over threshold.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Example test with a burst of 3 pulses into 16 channels across 2 crates/6 FADC modules</a:t>
            </a:r>
          </a:p>
        </p:txBody>
      </p:sp>
      <p:pic>
        <p:nvPicPr>
          <p:cNvPr id="3074" name="Picture 2" descr="C:\Documents and Settings\braydo.JLAB\Desktop\TestStandPosterImages\final\global_sum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76600"/>
            <a:ext cx="4367658" cy="3019425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304800" y="2667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 2</a:t>
            </a:r>
            <a:r>
              <a:rPr lang="el-GR" sz="1400" b="1" dirty="0" smtClean="0"/>
              <a:t>μ</a:t>
            </a:r>
            <a:r>
              <a:rPr lang="en-US" sz="1400" b="1" dirty="0" smtClean="0"/>
              <a:t>s global sum window is recorded around the trigger to see how the trigger was formed:</a:t>
            </a:r>
            <a:endParaRPr lang="en-US"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876800" y="2743217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Example Raw Event Data for 1 FADC Channel:</a:t>
            </a:r>
            <a:endParaRPr lang="en-US" sz="1400" b="1" dirty="0"/>
          </a:p>
        </p:txBody>
      </p:sp>
      <p:pic>
        <p:nvPicPr>
          <p:cNvPr id="3078" name="Picture 6" descr="C:\Documents and Settings\braydo.JLAB\Desktop\TestStandPosterImages\final\evt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00400"/>
            <a:ext cx="1776846" cy="1447800"/>
          </a:xfrm>
          <a:prstGeom prst="rect">
            <a:avLst/>
          </a:prstGeom>
          <a:noFill/>
        </p:spPr>
      </p:pic>
      <p:pic>
        <p:nvPicPr>
          <p:cNvPr id="3079" name="Picture 7" descr="C:\Documents and Settings\braydo.JLAB\Desktop\TestStandPosterImages\final\evt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200400"/>
            <a:ext cx="1752600" cy="1430644"/>
          </a:xfrm>
          <a:prstGeom prst="rect">
            <a:avLst/>
          </a:prstGeom>
          <a:noFill/>
        </p:spPr>
      </p:pic>
      <p:pic>
        <p:nvPicPr>
          <p:cNvPr id="3080" name="Picture 8" descr="C:\Documents and Settings\braydo.JLAB\Desktop\TestStandPosterImages\final\evt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876800"/>
            <a:ext cx="1768716" cy="1447800"/>
          </a:xfrm>
          <a:prstGeom prst="rect">
            <a:avLst/>
          </a:prstGeom>
          <a:noFill/>
        </p:spPr>
      </p:pic>
      <p:cxnSp>
        <p:nvCxnSpPr>
          <p:cNvPr id="45" name="Straight Arrow Connector 44"/>
          <p:cNvCxnSpPr/>
          <p:nvPr/>
        </p:nvCxnSpPr>
        <p:spPr>
          <a:xfrm flipV="1">
            <a:off x="1828800" y="4267200"/>
            <a:ext cx="32766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057400" y="4267200"/>
            <a:ext cx="50292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209800" y="5181600"/>
            <a:ext cx="38862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48616" y="6172217"/>
            <a:ext cx="6687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 Raydo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7" descr="C:\Documents and Settings\braydo.JLAB\Desktop\TestStandPosterImages\New Folder\eq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1"/>
            <a:ext cx="2667000" cy="191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4" name="Picture 4" descr="C:\Documents and Settings\braydo.JLAB\Desktop\TestStandPosterImages\New Folder\evt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8538" y="4724400"/>
            <a:ext cx="21336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5" name="Picture 2" descr="C:\Documents and Settings\braydo.JLAB\Desktop\TestStandPosterImages\New Folder\evt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3134" y="1828800"/>
            <a:ext cx="2155825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6" name="Picture 3" descr="C:\Documents and Settings\braydo.JLAB\Desktop\TestStandPosterImages\New Folder\global_sum2.PNG"/>
          <p:cNvPicPr>
            <a:picLocks noChangeAspect="1" noChangeArrowheads="1"/>
          </p:cNvPicPr>
          <p:nvPr/>
        </p:nvPicPr>
        <p:blipFill>
          <a:blip r:embed="rId5" cstate="print"/>
          <a:srcRect t="8824" r="5539"/>
          <a:stretch>
            <a:fillRect/>
          </a:stretch>
        </p:blipFill>
        <p:spPr bwMode="auto">
          <a:xfrm>
            <a:off x="5943600" y="990600"/>
            <a:ext cx="3011488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77" name="TextBox 14"/>
          <p:cNvSpPr txBox="1">
            <a:spLocks noChangeArrowheads="1"/>
          </p:cNvSpPr>
          <p:nvPr/>
        </p:nvSpPr>
        <p:spPr bwMode="auto">
          <a:xfrm>
            <a:off x="152400" y="914417"/>
            <a:ext cx="3048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b="1" dirty="0"/>
              <a:t>Input </a:t>
            </a:r>
            <a:r>
              <a:rPr lang="en-US" sz="1200" b="1" dirty="0" smtClean="0"/>
              <a:t>Signal to </a:t>
            </a:r>
            <a:r>
              <a:rPr lang="en-US" sz="1200" b="1" dirty="0"/>
              <a:t>16 FADC250 </a:t>
            </a:r>
            <a:r>
              <a:rPr lang="en-US" sz="1200" b="1" dirty="0" smtClean="0"/>
              <a:t>Channels:</a:t>
            </a:r>
            <a:endParaRPr lang="en-US" sz="1200" b="1" dirty="0"/>
          </a:p>
        </p:txBody>
      </p:sp>
      <p:sp>
        <p:nvSpPr>
          <p:cNvPr id="28678" name="TextBox 15"/>
          <p:cNvSpPr txBox="1">
            <a:spLocks noChangeArrowheads="1"/>
          </p:cNvSpPr>
          <p:nvPr/>
        </p:nvSpPr>
        <p:spPr bwMode="auto">
          <a:xfrm>
            <a:off x="3048000" y="1219216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b="1" dirty="0"/>
              <a:t>Raw Mode Triggered Data (single channel shown only):</a:t>
            </a:r>
          </a:p>
        </p:txBody>
      </p:sp>
      <p:sp>
        <p:nvSpPr>
          <p:cNvPr id="28679" name="TextBox 20"/>
          <p:cNvSpPr txBox="1">
            <a:spLocks noChangeArrowheads="1"/>
          </p:cNvSpPr>
          <p:nvPr/>
        </p:nvSpPr>
        <p:spPr bwMode="auto">
          <a:xfrm>
            <a:off x="5867400" y="762017"/>
            <a:ext cx="3124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b="1" dirty="0"/>
              <a:t>Global Sum Capture (at “SSP”):</a:t>
            </a:r>
          </a:p>
        </p:txBody>
      </p:sp>
      <p:sp>
        <p:nvSpPr>
          <p:cNvPr id="28680" name="TextBox 21"/>
          <p:cNvSpPr txBox="1">
            <a:spLocks noChangeArrowheads="1"/>
          </p:cNvSpPr>
          <p:nvPr/>
        </p:nvSpPr>
        <p:spPr bwMode="auto">
          <a:xfrm>
            <a:off x="152400" y="4986349"/>
            <a:ext cx="5715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200" b="1" dirty="0">
              <a:cs typeface="Arial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1600" b="1" dirty="0">
                <a:cs typeface="Arial" charset="0"/>
              </a:rPr>
              <a:t> Runs at 250kHz in charge mode</a:t>
            </a:r>
          </a:p>
          <a:p>
            <a:pPr eaLnBrk="0" hangingPunct="0">
              <a:buFont typeface="Arial" charset="0"/>
              <a:buChar char="•"/>
            </a:pPr>
            <a:endParaRPr lang="en-US" sz="1600" b="1" dirty="0">
              <a:cs typeface="Arial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1600" b="1" dirty="0">
                <a:cs typeface="Arial" charset="0"/>
              </a:rPr>
              <a:t> </a:t>
            </a:r>
            <a:r>
              <a:rPr lang="en-US" sz="1600" b="1" i="1" u="sng" dirty="0">
                <a:cs typeface="Arial" charset="0"/>
              </a:rPr>
              <a:t>Latency: 2.3µs(measured) + 660ns(GTP estimate) &lt; 3µs</a:t>
            </a:r>
          </a:p>
        </p:txBody>
      </p:sp>
      <p:sp>
        <p:nvSpPr>
          <p:cNvPr id="28681" name="TextBox 29"/>
          <p:cNvSpPr txBox="1">
            <a:spLocks noChangeArrowheads="1"/>
          </p:cNvSpPr>
          <p:nvPr/>
        </p:nvSpPr>
        <p:spPr bwMode="auto">
          <a:xfrm>
            <a:off x="1676400" y="192091"/>
            <a:ext cx="617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dirty="0">
                <a:latin typeface="Calibri" pitchFamily="34" charset="0"/>
              </a:rPr>
              <a:t>2 Crate Energy Sum Testing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5410200" y="2514600"/>
            <a:ext cx="2103438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3" name="Picture 3" descr="C:\Documents and Settings\braydo.JLAB\Desktop\TestStandPosterImages\New Folder\evt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3917" y="3276600"/>
            <a:ext cx="2149475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3" name="Straight Arrow Connector 22"/>
          <p:cNvCxnSpPr/>
          <p:nvPr/>
        </p:nvCxnSpPr>
        <p:spPr>
          <a:xfrm rot="5400000">
            <a:off x="6760369" y="2536031"/>
            <a:ext cx="914400" cy="8715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6455569" y="3221831"/>
            <a:ext cx="2133600" cy="5667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1943101" y="2324117"/>
            <a:ext cx="2209800" cy="3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048000" y="3429000"/>
            <a:ext cx="1371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3695701" y="4152917"/>
            <a:ext cx="1447800" cy="3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419600" y="4876800"/>
            <a:ext cx="15240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5257801" y="5562617"/>
            <a:ext cx="1371600" cy="3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943600" y="6248400"/>
            <a:ext cx="2438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048000" y="1219200"/>
            <a:ext cx="2438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533901" y="2171717"/>
            <a:ext cx="1905000" cy="3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86400" y="3124200"/>
            <a:ext cx="1371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 flipH="1" flipV="1">
            <a:off x="7543801" y="5410217"/>
            <a:ext cx="1676400" cy="3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0800000">
            <a:off x="6858000" y="4572000"/>
            <a:ext cx="15240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 flipH="1" flipV="1">
            <a:off x="6134101" y="3848117"/>
            <a:ext cx="1447800" cy="3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8" name="TextBox 21"/>
          <p:cNvSpPr txBox="1">
            <a:spLocks noChangeArrowheads="1"/>
          </p:cNvSpPr>
          <p:nvPr/>
        </p:nvSpPr>
        <p:spPr bwMode="auto">
          <a:xfrm>
            <a:off x="152400" y="3581417"/>
            <a:ext cx="4191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200" b="1" dirty="0">
              <a:cs typeface="Arial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1600" b="1" dirty="0">
                <a:cs typeface="Arial" charset="0"/>
              </a:rPr>
              <a:t> Threshold applied to global sum </a:t>
            </a:r>
            <a:r>
              <a:rPr lang="en-US" sz="1600" b="1" dirty="0" smtClean="0">
                <a:cs typeface="Arial" charset="0"/>
              </a:rPr>
              <a:t>(96 </a:t>
            </a:r>
            <a:r>
              <a:rPr lang="en-US" sz="1600" b="1" dirty="0">
                <a:cs typeface="Arial" charset="0"/>
              </a:rPr>
              <a:t>digitized channels) produces 3 triggers.</a:t>
            </a:r>
          </a:p>
          <a:p>
            <a:pPr eaLnBrk="0" hangingPunct="0">
              <a:buFont typeface="Arial" charset="0"/>
              <a:buChar char="•"/>
            </a:pPr>
            <a:endParaRPr lang="en-US" sz="1600" b="1" dirty="0">
              <a:cs typeface="Arial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1600" b="1" dirty="0">
                <a:cs typeface="Arial" charset="0"/>
              </a:rPr>
              <a:t> Raw channel samples extracted from pipeline shown for 1 channel.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57830" y="6096017"/>
            <a:ext cx="6687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B. Raydo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Synchronized Multi-Crate Readout Rates</a:t>
            </a:r>
            <a:endParaRPr lang="en-US" sz="2400" dirty="0"/>
          </a:p>
        </p:txBody>
      </p:sp>
      <p:pic>
        <p:nvPicPr>
          <p:cNvPr id="4098" name="Picture 2" descr="C:\Documents and Settings\braydo.JLAB\Desktop\TestStandPosterImages\final\datara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34" y="3352800"/>
            <a:ext cx="4543425" cy="31146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9144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 FADC event synchronization has been stable for several billion events @ ~150kHz trigger rate.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Have run up to 140kHz trigger rate in raw window mode, up to 170kHz in Pulse/Time mode.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Ed Jastrzembski has completed the 2eSST VME Interface on FADC allowing ~200MB/s readout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0" y="6172217"/>
            <a:ext cx="6687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 Raydo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13" y="3581402"/>
            <a:ext cx="2109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Single Crate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12 signals distributed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to four FADC250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19" y="4419600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18%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Occupancy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8"/>
          <p:cNvSpPr txBox="1">
            <a:spLocks noChangeArrowheads="1"/>
          </p:cNvSpPr>
          <p:nvPr/>
        </p:nvSpPr>
        <p:spPr bwMode="auto">
          <a:xfrm>
            <a:off x="0" y="2621280"/>
            <a:ext cx="8795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800" b="1" dirty="0"/>
              <a:t>CTP </a:t>
            </a:r>
          </a:p>
        </p:txBody>
      </p:sp>
      <p:pic>
        <p:nvPicPr>
          <p:cNvPr id="13317" name="Picture 5" descr="C:\Jlab\HallD\Status\Collaboration_May09\Images\ctp_pro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133" y="2198914"/>
            <a:ext cx="3038273" cy="407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228600" y="762000"/>
            <a:ext cx="4953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en-US" sz="1600" dirty="0" smtClean="0"/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Includes 3 Xilinx VirtexV FX70T that support 5Gbp/s</a:t>
            </a:r>
          </a:p>
          <a:p>
            <a:pPr marL="115888" indent="-115888" eaLnBrk="0" hangingPunct="0">
              <a:buFont typeface="Arial" pitchFamily="34" charset="0"/>
              <a:buChar char="•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115888" indent="-115888" eaLnBrk="0" hangingPunct="0">
              <a:buFont typeface="Arial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Crate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Trigger Processor computes a crate-level energy sum (or hit pattern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115888" indent="-115888" eaLnBrk="0" hangingPunct="0">
              <a:buFont typeface="Arial" charset="0"/>
              <a:buChar char="•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115888" indent="-115888" eaLnBrk="0" hangingPunct="0">
              <a:buFont typeface="Arial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Computed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crate-level value sent via 10Gbps fiber optics to Global Trigger Crate (32bits every 4ns)</a:t>
            </a:r>
          </a:p>
        </p:txBody>
      </p:sp>
      <p:sp>
        <p:nvSpPr>
          <p:cNvPr id="13336" name="TextBox 8"/>
          <p:cNvSpPr txBox="1">
            <a:spLocks noChangeArrowheads="1"/>
          </p:cNvSpPr>
          <p:nvPr/>
        </p:nvSpPr>
        <p:spPr bwMode="auto">
          <a:xfrm>
            <a:off x="0" y="4045132"/>
            <a:ext cx="114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dirty="0" smtClean="0">
                <a:latin typeface="Arial" pitchFamily="34" charset="0"/>
                <a:cs typeface="Arial" pitchFamily="34" charset="0"/>
              </a:rPr>
              <a:t>MTP Parallel Optics</a:t>
            </a:r>
          </a:p>
          <a:p>
            <a:pPr eaLnBrk="0" hangingPunct="0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sz="1400" dirty="0" smtClean="0">
                <a:latin typeface="Arial" pitchFamily="34" charset="0"/>
                <a:cs typeface="Arial" pitchFamily="34" charset="0"/>
              </a:rPr>
              <a:t>10Gb/s to SSP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 rot="10800000" flipV="1">
            <a:off x="733697" y="4245429"/>
            <a:ext cx="914400" cy="76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rot="16200000" flipV="1">
            <a:off x="3483430" y="4859383"/>
            <a:ext cx="592183" cy="3309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39" name="TextBox 8"/>
          <p:cNvSpPr txBox="1">
            <a:spLocks noChangeArrowheads="1"/>
          </p:cNvSpPr>
          <p:nvPr/>
        </p:nvSpPr>
        <p:spPr bwMode="auto">
          <a:xfrm>
            <a:off x="3886200" y="4953000"/>
            <a:ext cx="106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 smtClean="0">
                <a:latin typeface="Arial" pitchFamily="34" charset="0"/>
                <a:cs typeface="Arial" pitchFamily="34" charset="0"/>
              </a:rPr>
              <a:t>VXS Connectors</a:t>
            </a:r>
          </a:p>
          <a:p>
            <a:pPr eaLnBrk="0" hangingPunct="0"/>
            <a:r>
              <a:rPr lang="en-US" sz="1200" dirty="0" smtClean="0">
                <a:latin typeface="Arial" pitchFamily="34" charset="0"/>
                <a:cs typeface="Arial" pitchFamily="34" charset="0"/>
              </a:rPr>
              <a:t>Collect serial data from 16 FADC-250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21SlotDAqCra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9444" y="990600"/>
            <a:ext cx="3974556" cy="295275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 bwMode="auto">
          <a:xfrm rot="10800000" flipV="1">
            <a:off x="3962400" y="2438400"/>
            <a:ext cx="3200400" cy="1828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5029200" y="3886200"/>
            <a:ext cx="41148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en-US" sz="1600" dirty="0" smtClean="0"/>
              <a:t>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Fully populated front end crate for readout of 12GeV detector signals</a:t>
            </a:r>
          </a:p>
          <a:p>
            <a:pPr eaLnBrk="0" hangingPunct="0">
              <a:buFont typeface="Arial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256 coaxial input ‘channels’</a:t>
            </a:r>
          </a:p>
          <a:p>
            <a:pPr eaLnBrk="0" hangingPunct="0">
              <a:buFont typeface="Arial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VXS serial fabric is used to transfer trigger information forward to Global Trigger system.</a:t>
            </a:r>
          </a:p>
          <a:p>
            <a:pPr eaLnBrk="0" hangingPunct="0">
              <a:buFont typeface="Arial" charset="0"/>
              <a:buChar char="•"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7503813" y="6381750"/>
            <a:ext cx="608091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BBFCDF1-5D38-4158-A491-0F00C8C6F068}" type="slidenum">
              <a:rPr lang="en-US" sz="1400" smtClean="0"/>
              <a:pPr>
                <a:defRPr/>
              </a:pPr>
              <a:t>3</a:t>
            </a:fld>
            <a:endParaRPr lang="en-US" sz="1400" dirty="0"/>
          </a:p>
        </p:txBody>
      </p:sp>
      <p:sp>
        <p:nvSpPr>
          <p:cNvPr id="15" name="TextBox 29"/>
          <p:cNvSpPr txBox="1">
            <a:spLocks noChangeArrowheads="1"/>
          </p:cNvSpPr>
          <p:nvPr/>
        </p:nvSpPr>
        <p:spPr bwMode="auto">
          <a:xfrm>
            <a:off x="1752600" y="0"/>
            <a:ext cx="571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>
                <a:latin typeface="Calibri" pitchFamily="34" charset="0"/>
              </a:rPr>
              <a:t>Crate Trigger Processor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01793" y="152400"/>
            <a:ext cx="668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ctr"/>
            <a:r>
              <a:rPr lang="en-US" dirty="0" smtClean="0"/>
              <a:t>H. Dong</a:t>
            </a:r>
          </a:p>
          <a:p>
            <a:pPr marL="228600" indent="-228600" algn="ctr"/>
            <a:r>
              <a:rPr lang="en-US" dirty="0" smtClean="0"/>
              <a:t>J. Wilson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63000" y="60960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838200"/>
            <a:ext cx="8382000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b="1" u="sng" dirty="0" smtClean="0">
                <a:latin typeface="Arial" charset="0"/>
                <a:cs typeface="Arial" charset="0"/>
              </a:rPr>
              <a:t>F</a:t>
            </a:r>
            <a:r>
              <a:rPr lang="en-US" sz="1800" dirty="0" smtClean="0">
                <a:latin typeface="Arial" charset="0"/>
                <a:cs typeface="Arial" charset="0"/>
              </a:rPr>
              <a:t>lash </a:t>
            </a:r>
            <a:r>
              <a:rPr lang="en-US" sz="1800" b="1" u="sng" dirty="0">
                <a:latin typeface="Arial" charset="0"/>
                <a:cs typeface="Arial" charset="0"/>
              </a:rPr>
              <a:t>ADC</a:t>
            </a:r>
            <a:r>
              <a:rPr lang="en-US" sz="1800" dirty="0">
                <a:latin typeface="Arial" charset="0"/>
                <a:cs typeface="Arial" charset="0"/>
              </a:rPr>
              <a:t> 250Msps  ( </a:t>
            </a:r>
            <a:r>
              <a:rPr lang="en-US" sz="1800" b="1" dirty="0" smtClean="0">
                <a:latin typeface="Arial" charset="0"/>
                <a:cs typeface="Arial" charset="0"/>
              </a:rPr>
              <a:t>FADC250 </a:t>
            </a:r>
            <a:r>
              <a:rPr lang="en-US" sz="1800" dirty="0" smtClean="0">
                <a:latin typeface="Arial" charset="0"/>
                <a:cs typeface="Arial" charset="0"/>
              </a:rPr>
              <a:t>)	</a:t>
            </a:r>
            <a:endParaRPr lang="en-US" sz="1800" i="1" dirty="0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Initial version 2 boards have been thoroughly tested and are working in the lab</a:t>
            </a:r>
            <a:r>
              <a:rPr lang="en-US" sz="1800" i="1" dirty="0" smtClean="0">
                <a:latin typeface="Arial" charset="0"/>
                <a:cs typeface="Arial" charset="0"/>
              </a:rPr>
              <a:t>. 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Will receive 35 pre-production boards in May! 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Automatic board level verification test station is complete.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CODA library ‘driver’ updated and will be used for two full crate DAq testing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en-US" sz="90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b="1" u="sng" dirty="0">
                <a:latin typeface="Arial" charset="0"/>
                <a:cs typeface="Arial" charset="0"/>
              </a:rPr>
              <a:t>C</a:t>
            </a:r>
            <a:r>
              <a:rPr lang="en-US" sz="1800" dirty="0">
                <a:latin typeface="Arial" charset="0"/>
                <a:cs typeface="Arial" charset="0"/>
              </a:rPr>
              <a:t>rate </a:t>
            </a:r>
            <a:r>
              <a:rPr lang="en-US" sz="1800" b="1" u="sng" dirty="0">
                <a:latin typeface="Arial" charset="0"/>
                <a:cs typeface="Arial" charset="0"/>
              </a:rPr>
              <a:t>T</a:t>
            </a:r>
            <a:r>
              <a:rPr lang="en-US" sz="1800" dirty="0">
                <a:latin typeface="Arial" charset="0"/>
                <a:cs typeface="Arial" charset="0"/>
              </a:rPr>
              <a:t>rigger </a:t>
            </a:r>
            <a:r>
              <a:rPr lang="en-US" sz="1800" b="1" u="sng" dirty="0">
                <a:latin typeface="Arial" charset="0"/>
                <a:cs typeface="Arial" charset="0"/>
              </a:rPr>
              <a:t>P</a:t>
            </a:r>
            <a:r>
              <a:rPr lang="en-US" sz="1800" dirty="0">
                <a:latin typeface="Arial" charset="0"/>
                <a:cs typeface="Arial" charset="0"/>
              </a:rPr>
              <a:t>rocessor ( </a:t>
            </a:r>
            <a:r>
              <a:rPr lang="en-US" sz="1800" b="1" dirty="0">
                <a:latin typeface="Arial" charset="0"/>
                <a:cs typeface="Arial" charset="0"/>
              </a:rPr>
              <a:t>CTP</a:t>
            </a:r>
            <a:r>
              <a:rPr lang="en-US" sz="1800" dirty="0">
                <a:latin typeface="Arial" charset="0"/>
                <a:cs typeface="Arial" charset="0"/>
              </a:rPr>
              <a:t> </a:t>
            </a:r>
            <a:r>
              <a:rPr lang="en-US" sz="1800" dirty="0" smtClean="0">
                <a:latin typeface="Arial" charset="0"/>
                <a:cs typeface="Arial" charset="0"/>
              </a:rPr>
              <a:t>)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We have </a:t>
            </a:r>
            <a:r>
              <a:rPr lang="en-US" sz="1800" b="1" dirty="0" smtClean="0">
                <a:latin typeface="Arial" charset="0"/>
                <a:cs typeface="Arial" charset="0"/>
              </a:rPr>
              <a:t>4</a:t>
            </a:r>
            <a:r>
              <a:rPr lang="en-US" sz="1800" dirty="0" smtClean="0">
                <a:latin typeface="Arial" charset="0"/>
                <a:cs typeface="Arial" charset="0"/>
              </a:rPr>
              <a:t> fully functional CTP modules	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2 latest CTPs include FPGA that support higher Gigabit speed (5Gbp/s)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A new CTP was used for verification of new WIENER VXS backplane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FADC250-V2 Gigabit outputs verified with CTP @2.5Gb/s per lane!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endParaRPr lang="en-US" sz="1100" dirty="0">
              <a:latin typeface="Arial" charset="0"/>
              <a:cs typeface="Arial" charset="0"/>
            </a:endParaRP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 dirty="0">
                <a:latin typeface="Arial" charset="0"/>
                <a:cs typeface="Arial" charset="0"/>
              </a:rPr>
              <a:t>Collects trigger data (SUM) from 16 FADC250 modules within one </a:t>
            </a:r>
            <a:r>
              <a:rPr lang="en-US" sz="1800" dirty="0" smtClean="0">
                <a:latin typeface="Arial" charset="0"/>
                <a:cs typeface="Arial" charset="0"/>
              </a:rPr>
              <a:t>crate</a:t>
            </a:r>
          </a:p>
          <a:p>
            <a:pPr marL="800100" lvl="1" indent="-342900" eaLnBrk="0" hangingPunct="0">
              <a:spcBef>
                <a:spcPct val="20000"/>
              </a:spcBef>
            </a:pPr>
            <a:r>
              <a:rPr lang="en-US" sz="1400" dirty="0" smtClean="0">
                <a:latin typeface="Arial" charset="0"/>
                <a:cs typeface="Arial" charset="0"/>
              </a:rPr>
              <a:t>	</a:t>
            </a:r>
            <a:r>
              <a:rPr lang="en-US" sz="1600" i="1" dirty="0" smtClean="0">
                <a:latin typeface="Arial" charset="0"/>
                <a:cs typeface="Arial" charset="0"/>
              </a:rPr>
              <a:t>( 16 bit sum every 4ns from 16 boards equals </a:t>
            </a:r>
            <a:r>
              <a:rPr lang="en-US" sz="1600" b="1" i="1" dirty="0" smtClean="0">
                <a:latin typeface="Arial" charset="0"/>
                <a:cs typeface="Arial" charset="0"/>
              </a:rPr>
              <a:t>64Gb/s!</a:t>
            </a:r>
            <a:r>
              <a:rPr lang="en-US" sz="1600" i="1" dirty="0" smtClean="0">
                <a:latin typeface="Arial" charset="0"/>
                <a:cs typeface="Arial" charset="0"/>
              </a:rPr>
              <a:t>)</a:t>
            </a:r>
            <a:endParaRPr lang="en-US" sz="1600" i="1" dirty="0">
              <a:latin typeface="Arial" charset="0"/>
              <a:cs typeface="Arial" charset="0"/>
            </a:endParaRP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 dirty="0">
                <a:latin typeface="Arial" charset="0"/>
                <a:cs typeface="Arial" charset="0"/>
              </a:rPr>
              <a:t>Transports trigger data over fiber to Global Trigger </a:t>
            </a:r>
            <a:r>
              <a:rPr lang="en-US" sz="1800" dirty="0" smtClean="0">
                <a:latin typeface="Arial" charset="0"/>
                <a:cs typeface="Arial" charset="0"/>
              </a:rPr>
              <a:t>crate (SSP)</a:t>
            </a:r>
            <a:endParaRPr lang="en-US" sz="1800" dirty="0">
              <a:latin typeface="Arial" charset="0"/>
              <a:cs typeface="Arial" charset="0"/>
            </a:endParaRPr>
          </a:p>
          <a:p>
            <a:pPr marL="1257300" lvl="2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 dirty="0" smtClean="0">
                <a:latin typeface="Arial" charset="0"/>
                <a:cs typeface="Arial" charset="0"/>
              </a:rPr>
              <a:t>10Gbp/s </a:t>
            </a:r>
            <a:r>
              <a:rPr lang="en-US" sz="1800" dirty="0">
                <a:latin typeface="Arial" charset="0"/>
                <a:cs typeface="Arial" charset="0"/>
              </a:rPr>
              <a:t>capability ( </a:t>
            </a:r>
            <a:r>
              <a:rPr lang="en-US" sz="1800" dirty="0" smtClean="0">
                <a:latin typeface="Arial" charset="0"/>
                <a:cs typeface="Arial" charset="0"/>
              </a:rPr>
              <a:t>8Gbp/s </a:t>
            </a:r>
            <a:r>
              <a:rPr lang="en-US" sz="1800" dirty="0">
                <a:latin typeface="Arial" charset="0"/>
                <a:cs typeface="Arial" charset="0"/>
              </a:rPr>
              <a:t>successfully tested </a:t>
            </a:r>
            <a:r>
              <a:rPr lang="en-US" sz="1800" dirty="0" smtClean="0">
                <a:latin typeface="Arial" charset="0"/>
                <a:cs typeface="Arial" charset="0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900" dirty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dirty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763000" y="60960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4</a:t>
            </a:r>
            <a:endParaRPr lang="en-US" sz="1200" b="1" dirty="0"/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914400" y="1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 smtClean="0">
                <a:latin typeface="Calibri" pitchFamily="34" charset="0"/>
              </a:rPr>
              <a:t>Trigger Hardware Status </a:t>
            </a:r>
            <a:endParaRPr lang="en-US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8264924" y="152400"/>
            <a:ext cx="7425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ctr"/>
            <a:r>
              <a:rPr lang="en-US" dirty="0" smtClean="0"/>
              <a:t>N. Nganga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610600" y="64008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14</a:t>
            </a:r>
            <a:endParaRPr lang="en-US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610600" y="60960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5</a:t>
            </a:r>
            <a:endParaRPr lang="en-US" sz="1200" b="1" dirty="0"/>
          </a:p>
        </p:txBody>
      </p:sp>
      <p:sp>
        <p:nvSpPr>
          <p:cNvPr id="8" name="TextBox 29"/>
          <p:cNvSpPr txBox="1">
            <a:spLocks noChangeArrowheads="1"/>
          </p:cNvSpPr>
          <p:nvPr/>
        </p:nvSpPr>
        <p:spPr bwMode="auto">
          <a:xfrm>
            <a:off x="914400" y="192088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latin typeface="Calibri" pitchFamily="34" charset="0"/>
              </a:rPr>
              <a:t>Crate Level – Signal </a:t>
            </a:r>
            <a:r>
              <a:rPr lang="en-US" sz="2800" b="1" dirty="0" smtClean="0">
                <a:latin typeface="Calibri" pitchFamily="34" charset="0"/>
              </a:rPr>
              <a:t>Distribution (SD)  -Rev 1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3075057"/>
            <a:ext cx="837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VITA 41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Switch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Slot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Connectors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914400"/>
            <a:ext cx="393870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Two boards fully assembled and essential functions have been tested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Rev_1 includes jitter attenuation PLL circuit that significantly reduces clock jitter to final payload (FADC250) slots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Jitter Attenuation achieves 1.5ps rms measured at payload slots.  </a:t>
            </a:r>
          </a:p>
          <a:p>
            <a:pPr>
              <a:buFont typeface="Arial" pitchFamily="34" charset="0"/>
              <a:buChar char="•"/>
            </a:pPr>
            <a:endParaRPr lang="en-US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I^2C programming functions via TI have been tested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Circuit corrections (ECO) have been identified and implemented in schematic and circuit board in preparation for pre-production order.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We have the components and front panels required for a pre-production order of 6 units.  Order by late summer.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Production quantities: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Hall D needs 49 SD units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Hall B (and other Halls) need 30 units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SD-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838200"/>
            <a:ext cx="3486150" cy="53340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 rot="10800000" flipV="1">
            <a:off x="3276601" y="3417376"/>
            <a:ext cx="427495" cy="3926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838200"/>
            <a:ext cx="8382000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b="1" u="sng" dirty="0" smtClean="0"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b="1" u="sng" dirty="0" smtClean="0">
                <a:latin typeface="Arial" charset="0"/>
                <a:cs typeface="Arial" charset="0"/>
              </a:rPr>
              <a:t>S</a:t>
            </a:r>
            <a:r>
              <a:rPr lang="en-US" sz="1800" dirty="0" smtClean="0">
                <a:latin typeface="Arial" charset="0"/>
                <a:cs typeface="Arial" charset="0"/>
              </a:rPr>
              <a:t>ignal </a:t>
            </a:r>
            <a:r>
              <a:rPr lang="en-US" sz="1800" b="1" u="sng" dirty="0" smtClean="0">
                <a:latin typeface="Arial" charset="0"/>
                <a:cs typeface="Arial" charset="0"/>
              </a:rPr>
              <a:t>D</a:t>
            </a:r>
            <a:r>
              <a:rPr lang="en-US" sz="1800" dirty="0" smtClean="0">
                <a:latin typeface="Arial" charset="0"/>
                <a:cs typeface="Arial" charset="0"/>
              </a:rPr>
              <a:t>istribution ( </a:t>
            </a:r>
            <a:r>
              <a:rPr lang="en-US" sz="1800" b="1" dirty="0" smtClean="0">
                <a:latin typeface="Arial" charset="0"/>
                <a:cs typeface="Arial" charset="0"/>
              </a:rPr>
              <a:t>SD</a:t>
            </a:r>
            <a:r>
              <a:rPr lang="en-US" sz="1800" dirty="0" smtClean="0">
                <a:latin typeface="Arial" charset="0"/>
                <a:cs typeface="Arial" charset="0"/>
              </a:rPr>
              <a:t> )		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Precision low jitter fan-out of ADC clock, trigger and synch signals over VXS backplane to FADC250 modules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Revisions include clock jitter attenuation PLL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Two Rev-2 boards have been tested with Trigger Interface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A few power supply issues have been resolved, and updates to firmware have been completed to support PLL for jitter attenuation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I^2C communication with latest Trigger Interface is complete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Two boards will be used for full crate testing before ordering pre-production quantities. 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endParaRPr lang="en-US" sz="1800" dirty="0" smtClean="0">
              <a:latin typeface="Arial" charset="0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Pre-production quantity of six boards will be ordered as soon as two crate DAq test verifications are complete. (June, 2011)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We have components and front panels for at least six more units</a:t>
            </a:r>
          </a:p>
          <a:p>
            <a:pPr marL="800100" lvl="1" indent="-342900">
              <a:spcBef>
                <a:spcPct val="20000"/>
              </a:spcBef>
            </a:pPr>
            <a:endParaRPr lang="en-US" sz="1800" dirty="0" smtClean="0">
              <a:latin typeface="Arial" charset="0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endParaRPr lang="en-US" sz="1800" dirty="0" smtClean="0">
              <a:latin typeface="Arial" charset="0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endParaRPr lang="en-US" sz="1800" dirty="0" smtClean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b="1" u="sng" dirty="0" smtClean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1800" dirty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59436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6</a:t>
            </a:r>
            <a:endParaRPr lang="en-US" sz="1200" b="1" dirty="0"/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914400" y="1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 smtClean="0">
                <a:latin typeface="Calibri" pitchFamily="34" charset="0"/>
              </a:rPr>
              <a:t>Trigger Hardware Status </a:t>
            </a:r>
            <a:endParaRPr lang="en-US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T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247627" y="1790973"/>
            <a:ext cx="5258346" cy="3962400"/>
          </a:xfrm>
          <a:prstGeom prst="rect">
            <a:avLst/>
          </a:prstGeom>
        </p:spPr>
      </p:pic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2895600" y="762000"/>
            <a:ext cx="2262479" cy="461665"/>
          </a:xfrm>
          <a:prstGeom prst="rect">
            <a:avLst/>
          </a:prstGeom>
          <a:solidFill>
            <a:srgbClr val="0000FF">
              <a:alpha val="5294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TID Components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124200"/>
            <a:ext cx="1295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381000" y="3124200"/>
            <a:ext cx="137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Eight</a:t>
            </a:r>
          </a:p>
          <a:p>
            <a:r>
              <a:rPr lang="en-US" sz="1200" dirty="0" smtClean="0">
                <a:latin typeface="Calibri" pitchFamily="34" charset="0"/>
              </a:rPr>
              <a:t>Optical Transceivers</a:t>
            </a:r>
            <a:endParaRPr lang="en-US" sz="1200" dirty="0">
              <a:latin typeface="Calibri" pitchFamily="34" charset="0"/>
            </a:endParaRPr>
          </a:p>
          <a:p>
            <a:r>
              <a:rPr lang="en-US" sz="1200" dirty="0" smtClean="0">
                <a:latin typeface="Calibri" pitchFamily="34" charset="0"/>
              </a:rPr>
              <a:t>HFBR-7924</a:t>
            </a:r>
            <a:endParaRPr lang="en-US" sz="1200" dirty="0">
              <a:latin typeface="Calibri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47800" y="1600200"/>
            <a:ext cx="1981200" cy="1600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447800" y="2133600"/>
            <a:ext cx="1905000" cy="1295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447800" y="2514600"/>
            <a:ext cx="1981200" cy="1066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447800" y="2971800"/>
            <a:ext cx="1981200" cy="7239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447800" y="3581400"/>
            <a:ext cx="1905000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371600" y="3962400"/>
            <a:ext cx="1981200" cy="76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47800" y="4191000"/>
            <a:ext cx="198120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71600" y="4267200"/>
            <a:ext cx="1981200" cy="762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62000" y="1524000"/>
            <a:ext cx="914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‘Legacy’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Trigger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Supervisor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Interface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>
            <a:off x="1676400" y="1905000"/>
            <a:ext cx="2514600" cy="1588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143000" y="5334000"/>
            <a:ext cx="1143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External I/O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(trg, clk…)</a:t>
            </a:r>
          </a:p>
        </p:txBody>
      </p:sp>
      <p:cxnSp>
        <p:nvCxnSpPr>
          <p:cNvPr id="17" name="Straight Arrow Connector 16"/>
          <p:cNvCxnSpPr>
            <a:stCxn id="16" idx="3"/>
          </p:cNvCxnSpPr>
          <p:nvPr/>
        </p:nvCxnSpPr>
        <p:spPr>
          <a:xfrm>
            <a:off x="2286000" y="5715000"/>
            <a:ext cx="8382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181600" y="1371600"/>
            <a:ext cx="1066800" cy="1143000"/>
          </a:xfrm>
          <a:prstGeom prst="ellipse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391400" y="762000"/>
            <a:ext cx="1524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VME</a:t>
            </a:r>
            <a:r>
              <a:rPr lang="en-US" sz="1200" dirty="0">
                <a:solidFill>
                  <a:schemeClr val="tx1"/>
                </a:solidFill>
                <a:sym typeface="Wingdings" pitchFamily="2" charset="2"/>
              </a:rPr>
              <a:t>PROM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sym typeface="Wingdings" pitchFamily="2" charset="2"/>
              </a:rPr>
              <a:t>(FPGA firmware)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sym typeface="Wingdings" pitchFamily="2" charset="2"/>
              </a:rPr>
              <a:t>Emergency/remote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sym typeface="Wingdings" pitchFamily="2" charset="2"/>
              </a:rPr>
              <a:t>re-programming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9" idx="1"/>
            <a:endCxn id="18" idx="6"/>
          </p:cNvCxnSpPr>
          <p:nvPr/>
        </p:nvCxnSpPr>
        <p:spPr>
          <a:xfrm rot="10800000" flipV="1">
            <a:off x="6248400" y="1181100"/>
            <a:ext cx="1143000" cy="762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391400" y="3124200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VXS P0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TD mode: from SD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TI/TS mode: to SD</a:t>
            </a:r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>
          <a:xfrm rot="10800000" flipV="1">
            <a:off x="6657976" y="3581400"/>
            <a:ext cx="733424" cy="2365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467600" y="2438400"/>
            <a:ext cx="990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VME 64x</a:t>
            </a:r>
          </a:p>
        </p:txBody>
      </p:sp>
      <p:cxnSp>
        <p:nvCxnSpPr>
          <p:cNvPr id="24" name="Straight Arrow Connector 23"/>
          <p:cNvCxnSpPr>
            <a:stCxn id="23" idx="1"/>
          </p:cNvCxnSpPr>
          <p:nvPr/>
        </p:nvCxnSpPr>
        <p:spPr>
          <a:xfrm rot="10800000">
            <a:off x="6553200" y="2667000"/>
            <a:ext cx="914400" cy="38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3" idx="1"/>
          </p:cNvCxnSpPr>
          <p:nvPr/>
        </p:nvCxnSpPr>
        <p:spPr>
          <a:xfrm rot="10800000" flipV="1">
            <a:off x="6553200" y="2705100"/>
            <a:ext cx="914400" cy="22479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620000" y="41910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One dedicated link for redundant data collection</a:t>
            </a:r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rot="10800000">
            <a:off x="6629400" y="4038600"/>
            <a:ext cx="99060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772400" y="53340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Trg/Clk/Syc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outputs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On row_C</a:t>
            </a:r>
          </a:p>
        </p:txBody>
      </p:sp>
      <p:cxnSp>
        <p:nvCxnSpPr>
          <p:cNvPr id="29" name="Straight Arrow Connector 28"/>
          <p:cNvCxnSpPr>
            <a:stCxn id="28" idx="1"/>
          </p:cNvCxnSpPr>
          <p:nvPr/>
        </p:nvCxnSpPr>
        <p:spPr>
          <a:xfrm rot="10800000">
            <a:off x="6553200" y="5638800"/>
            <a:ext cx="12192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67600" y="1676400"/>
            <a:ext cx="1371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Xilinx 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VirtexV</a:t>
            </a: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LX30T-FG665</a:t>
            </a:r>
          </a:p>
        </p:txBody>
      </p:sp>
      <p:cxnSp>
        <p:nvCxnSpPr>
          <p:cNvPr id="31" name="Straight Arrow Connector 30"/>
          <p:cNvCxnSpPr>
            <a:stCxn id="30" idx="1"/>
          </p:cNvCxnSpPr>
          <p:nvPr/>
        </p:nvCxnSpPr>
        <p:spPr>
          <a:xfrm rot="10800000" flipV="1">
            <a:off x="4800600" y="1943100"/>
            <a:ext cx="2667000" cy="1181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ate Placeholder 31"/>
          <p:cNvSpPr>
            <a:spLocks noGrp="1"/>
          </p:cNvSpPr>
          <p:nvPr>
            <p:ph type="dt" sz="quarter" idx="4294967295"/>
          </p:nvPr>
        </p:nvSpPr>
        <p:spPr>
          <a:xfrm>
            <a:off x="76200" y="609600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7F1095E-7AF1-43D8-B259-719B57B3801D}" type="datetime1">
              <a:rPr lang="en-US"/>
              <a:pPr>
                <a:defRPr/>
              </a:pPr>
              <a:t>5/26/2011</a:t>
            </a:fld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62CBBB7-67C6-4C15-9381-EC3F5DC0CAAB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5" name="TextBox 29"/>
          <p:cNvSpPr txBox="1">
            <a:spLocks noChangeArrowheads="1"/>
          </p:cNvSpPr>
          <p:nvPr/>
        </p:nvSpPr>
        <p:spPr bwMode="auto">
          <a:xfrm>
            <a:off x="1219200" y="0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 smtClean="0">
                <a:latin typeface="Calibri" pitchFamily="34" charset="0"/>
              </a:rPr>
              <a:t>Trigger Interface - Distribution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10600" y="60960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7</a:t>
            </a:r>
            <a:endParaRPr lang="en-US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224046" y="152400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ctr"/>
            <a:r>
              <a:rPr lang="en-US" dirty="0" smtClean="0"/>
              <a:t>W. Gu</a:t>
            </a:r>
          </a:p>
          <a:p>
            <a:pPr marL="228600" indent="-228600" algn="ctr"/>
            <a:r>
              <a:rPr lang="en-US" dirty="0" smtClean="0"/>
              <a:t>DAQ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609600" y="838200"/>
            <a:ext cx="7543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Testing is complete and this TI revision is ready for a pre- production order.  Order will be placed as soon as two crate DAq testing is verified.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Minor circuit modifications (ECO) have been completed and the circuit board files updated in preparation for the pre-production order.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Ten pre-production units will be ordered and tested by end of summer.  Final production quantities as follows: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Hall D:  56 units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Other Halls:  35+ units</a:t>
            </a:r>
            <a:endParaRPr lang="en-US" sz="1600" b="1" i="1" dirty="0">
              <a:solidFill>
                <a:schemeClr val="accent5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F09A343-FB75-4F33-8D55-2CE5909A5CD0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29"/>
          <p:cNvSpPr txBox="1">
            <a:spLocks noChangeArrowheads="1"/>
          </p:cNvSpPr>
          <p:nvPr/>
        </p:nvSpPr>
        <p:spPr bwMode="auto">
          <a:xfrm>
            <a:off x="1219200" y="0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 smtClean="0">
                <a:latin typeface="Calibri" pitchFamily="34" charset="0"/>
              </a:rPr>
              <a:t>Trigger Interface - Distribution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0600" y="60960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8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24046" y="152400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ctr"/>
            <a:r>
              <a:rPr lang="en-US" dirty="0" smtClean="0"/>
              <a:t>W. Gu</a:t>
            </a:r>
          </a:p>
          <a:p>
            <a:pPr marL="228600" indent="-228600" algn="ctr"/>
            <a:r>
              <a:rPr lang="en-US" dirty="0" smtClean="0"/>
              <a:t>DAQ Group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57200"/>
            <a:ext cx="6399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9C3CEFA-308A-4B37-B322-9B4F2D134AE7}" type="datetime1">
              <a:rPr lang="en-US" smtClean="0">
                <a:solidFill>
                  <a:srgbClr val="000000"/>
                </a:solidFill>
              </a:rPr>
              <a:pPr/>
              <a:t>5/26/2011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95400" y="3962400"/>
            <a:ext cx="655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1800" u="sng" dirty="0" smtClean="0">
                <a:latin typeface="Arial" charset="0"/>
                <a:cs typeface="Arial" charset="0"/>
              </a:rPr>
              <a:t>Function Highlights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 dirty="0" smtClean="0">
                <a:latin typeface="Arial" charset="0"/>
                <a:cs typeface="Arial" charset="0"/>
              </a:rPr>
              <a:t>Direct link to Trigger Supervisor crate via parallel fiber optic cable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 dirty="0" smtClean="0">
                <a:latin typeface="Arial" charset="0"/>
                <a:cs typeface="Arial" charset="0"/>
              </a:rPr>
              <a:t>Distributes precision clock, triggers, and sync to crate SD modules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 dirty="0" smtClean="0">
                <a:latin typeface="Arial" charset="0"/>
                <a:cs typeface="Arial" charset="0"/>
              </a:rPr>
              <a:t>Board design supports both TI and TD functions, plus can supervise up to eight front end crates.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 dirty="0" smtClean="0">
                <a:latin typeface="Arial" charset="0"/>
                <a:cs typeface="Arial" charset="0"/>
              </a:rPr>
              <a:t>Manages crate triggers and ReadOut Controller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Temp\New Folder\IMG_5815.jpg"/>
          <p:cNvPicPr>
            <a:picLocks noChangeAspect="1" noChangeArrowheads="1"/>
          </p:cNvPicPr>
          <p:nvPr/>
        </p:nvPicPr>
        <p:blipFill>
          <a:blip r:embed="rId2" cstate="print"/>
          <a:srcRect l="1703" t="18163" r="6350" b="19422"/>
          <a:stretch>
            <a:fillRect/>
          </a:stretch>
        </p:blipFill>
        <p:spPr bwMode="auto">
          <a:xfrm>
            <a:off x="457200" y="1524000"/>
            <a:ext cx="8082643" cy="41148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Sub-System Processor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685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VME64x</a:t>
            </a:r>
          </a:p>
          <a:p>
            <a:pPr algn="ctr"/>
            <a:r>
              <a:rPr lang="en-US" sz="1400" dirty="0" smtClean="0"/>
              <a:t>(2eSST support)</a:t>
            </a:r>
            <a:endParaRPr lang="en-US" sz="1400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rot="5400000">
            <a:off x="3195318" y="1214118"/>
            <a:ext cx="467380" cy="4571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2"/>
          </p:cNvCxnSpPr>
          <p:nvPr/>
        </p:nvCxnSpPr>
        <p:spPr>
          <a:xfrm rot="16200000" flipH="1">
            <a:off x="4262113" y="604506"/>
            <a:ext cx="391175" cy="16002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86400" y="762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VXS-P0</a:t>
            </a:r>
          </a:p>
          <a:p>
            <a:pPr algn="ctr"/>
            <a:r>
              <a:rPr lang="en-US" sz="1600" dirty="0" smtClean="0"/>
              <a:t>(up to 16Gb/s to each GTP)</a:t>
            </a:r>
            <a:endParaRPr lang="en-US" sz="1600" dirty="0"/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rot="5400000">
            <a:off x="5588287" y="482888"/>
            <a:ext cx="405827" cy="2133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1275668" y="1772334"/>
            <a:ext cx="1182464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4800" y="914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Optional DDR2 Memory Module (up to 4GByte)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4191000" y="5943600"/>
            <a:ext cx="3276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8x Fiber Ports --10Gb/s each from CTP )</a:t>
            </a:r>
          </a:p>
          <a:p>
            <a:pPr algn="ctr"/>
            <a:r>
              <a:rPr lang="en-US" sz="1600" b="1" dirty="0" smtClean="0"/>
              <a:t>Collects Trigger Information from 8 Front End Crates</a:t>
            </a:r>
            <a:endParaRPr lang="en-US" sz="1600" b="1" dirty="0"/>
          </a:p>
        </p:txBody>
      </p:sp>
      <p:cxnSp>
        <p:nvCxnSpPr>
          <p:cNvPr id="30" name="Straight Arrow Connector 29"/>
          <p:cNvCxnSpPr>
            <a:stCxn id="29" idx="0"/>
          </p:cNvCxnSpPr>
          <p:nvPr/>
        </p:nvCxnSpPr>
        <p:spPr>
          <a:xfrm rot="16200000" flipV="1">
            <a:off x="4095750" y="4210050"/>
            <a:ext cx="1143000" cy="2324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9" idx="0"/>
          </p:cNvCxnSpPr>
          <p:nvPr/>
        </p:nvCxnSpPr>
        <p:spPr>
          <a:xfrm rot="16200000" flipV="1">
            <a:off x="4362450" y="4476750"/>
            <a:ext cx="1143000" cy="1790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9" idx="0"/>
          </p:cNvCxnSpPr>
          <p:nvPr/>
        </p:nvCxnSpPr>
        <p:spPr>
          <a:xfrm rot="16200000" flipV="1">
            <a:off x="4629150" y="4743450"/>
            <a:ext cx="1143000" cy="12573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9" idx="0"/>
          </p:cNvCxnSpPr>
          <p:nvPr/>
        </p:nvCxnSpPr>
        <p:spPr>
          <a:xfrm rot="16200000" flipV="1">
            <a:off x="4895850" y="5010150"/>
            <a:ext cx="1143000" cy="723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9" idx="0"/>
          </p:cNvCxnSpPr>
          <p:nvPr/>
        </p:nvCxnSpPr>
        <p:spPr>
          <a:xfrm rot="16200000" flipV="1">
            <a:off x="5162550" y="5276850"/>
            <a:ext cx="1143000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9" idx="0"/>
          </p:cNvCxnSpPr>
          <p:nvPr/>
        </p:nvCxnSpPr>
        <p:spPr>
          <a:xfrm rot="5400000" flipH="1" flipV="1">
            <a:off x="5467350" y="5162550"/>
            <a:ext cx="1143000" cy="419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9" idx="0"/>
          </p:cNvCxnSpPr>
          <p:nvPr/>
        </p:nvCxnSpPr>
        <p:spPr>
          <a:xfrm rot="5400000" flipH="1" flipV="1">
            <a:off x="5734050" y="4895850"/>
            <a:ext cx="1143000" cy="952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9" idx="0"/>
          </p:cNvCxnSpPr>
          <p:nvPr/>
        </p:nvCxnSpPr>
        <p:spPr>
          <a:xfrm rot="5400000" flipH="1" flipV="1">
            <a:off x="5981700" y="4648200"/>
            <a:ext cx="1143000" cy="1447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81000" y="5715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2x NIM</a:t>
            </a:r>
          </a:p>
          <a:p>
            <a:pPr algn="ctr"/>
            <a:r>
              <a:rPr lang="en-US" sz="1400" b="1" dirty="0" smtClean="0"/>
              <a:t>(bidirectional)</a:t>
            </a:r>
          </a:p>
        </p:txBody>
      </p:sp>
      <p:cxnSp>
        <p:nvCxnSpPr>
          <p:cNvPr id="52" name="Straight Arrow Connector 51"/>
          <p:cNvCxnSpPr>
            <a:stCxn id="51" idx="0"/>
          </p:cNvCxnSpPr>
          <p:nvPr/>
        </p:nvCxnSpPr>
        <p:spPr>
          <a:xfrm rot="5400000" flipH="1" flipV="1">
            <a:off x="1123950" y="4933950"/>
            <a:ext cx="914400" cy="647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905000" y="5715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4</a:t>
            </a:r>
            <a:r>
              <a:rPr lang="en-US" sz="1200" b="1" dirty="0" smtClean="0"/>
              <a:t>x ECL/PECL/LVDS In         4x LVDS Out</a:t>
            </a:r>
          </a:p>
        </p:txBody>
      </p:sp>
      <p:cxnSp>
        <p:nvCxnSpPr>
          <p:cNvPr id="56" name="Straight Arrow Connector 55"/>
          <p:cNvCxnSpPr>
            <a:stCxn id="54" idx="0"/>
          </p:cNvCxnSpPr>
          <p:nvPr/>
        </p:nvCxnSpPr>
        <p:spPr>
          <a:xfrm rot="16200000" flipV="1">
            <a:off x="2266950" y="5010150"/>
            <a:ext cx="990600" cy="419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226451" y="152400"/>
            <a:ext cx="819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ctr"/>
            <a:r>
              <a:rPr lang="en-US" dirty="0" smtClean="0"/>
              <a:t>Ben Raydo</a:t>
            </a:r>
          </a:p>
          <a:p>
            <a:pPr marL="228600" indent="-228600" algn="ctr"/>
            <a:r>
              <a:rPr lang="en-US" dirty="0" smtClean="0"/>
              <a:t>9-Sept-2010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610600" y="64008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9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1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JLab_PowerPoint1</Template>
  <TotalTime>3053</TotalTime>
  <Words>2077</Words>
  <Application>Microsoft Office PowerPoint</Application>
  <PresentationFormat>On-screen Show (4:3)</PresentationFormat>
  <Paragraphs>515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JLab_PowerPoint1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Sub-System Processor</vt:lpstr>
      <vt:lpstr>Slide 10</vt:lpstr>
      <vt:lpstr>Slide 11</vt:lpstr>
      <vt:lpstr>Flash ADC Implementation </vt:lpstr>
      <vt:lpstr>Flash ADC Implementation Energy Sum Trigger Example </vt:lpstr>
      <vt:lpstr>Flash ADC Implementation Cluster Finding with Energy Resolution/Channel </vt:lpstr>
      <vt:lpstr>Crate Trigger Processor Point of View Cluster Finding with Energy Resolution/Channel </vt:lpstr>
      <vt:lpstr>Slide 16</vt:lpstr>
      <vt:lpstr>Slide 17</vt:lpstr>
      <vt:lpstr>Slide 18</vt:lpstr>
      <vt:lpstr>Slide 19</vt:lpstr>
      <vt:lpstr>Slide 20</vt:lpstr>
      <vt:lpstr>Slide 21</vt:lpstr>
      <vt:lpstr>Synchronized Multi-Crate Readout </vt:lpstr>
      <vt:lpstr>Slide 23</vt:lpstr>
      <vt:lpstr>Synchronized Multi-Crate Readout Rates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cuevas</dc:creator>
  <cp:lastModifiedBy>stepanya</cp:lastModifiedBy>
  <cp:revision>342</cp:revision>
  <dcterms:created xsi:type="dcterms:W3CDTF">2007-01-18T13:38:33Z</dcterms:created>
  <dcterms:modified xsi:type="dcterms:W3CDTF">2011-05-26T14:48:32Z</dcterms:modified>
</cp:coreProperties>
</file>